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54" r:id="rId2"/>
    <p:sldId id="390" r:id="rId3"/>
    <p:sldId id="728" r:id="rId4"/>
    <p:sldId id="731" r:id="rId5"/>
    <p:sldId id="736" r:id="rId6"/>
    <p:sldId id="756" r:id="rId7"/>
    <p:sldId id="735" r:id="rId8"/>
    <p:sldId id="748" r:id="rId9"/>
    <p:sldId id="747" r:id="rId10"/>
    <p:sldId id="757" r:id="rId11"/>
    <p:sldId id="733" r:id="rId12"/>
    <p:sldId id="749" r:id="rId13"/>
    <p:sldId id="734" r:id="rId14"/>
    <p:sldId id="738" r:id="rId15"/>
    <p:sldId id="739" r:id="rId16"/>
    <p:sldId id="750" r:id="rId17"/>
    <p:sldId id="741" r:id="rId18"/>
    <p:sldId id="743" r:id="rId19"/>
    <p:sldId id="744" r:id="rId20"/>
    <p:sldId id="745" r:id="rId21"/>
    <p:sldId id="742" r:id="rId22"/>
    <p:sldId id="751" r:id="rId23"/>
    <p:sldId id="752" r:id="rId24"/>
    <p:sldId id="753" r:id="rId25"/>
    <p:sldId id="755" r:id="rId26"/>
    <p:sldId id="758" r:id="rId27"/>
    <p:sldId id="729" r:id="rId28"/>
    <p:sldId id="557" r:id="rId29"/>
    <p:sldId id="393" r:id="rId30"/>
    <p:sldId id="388" r:id="rId31"/>
    <p:sldId id="289"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43" autoAdjust="0"/>
    <p:restoredTop sz="62655" autoAdjust="0"/>
  </p:normalViewPr>
  <p:slideViewPr>
    <p:cSldViewPr>
      <p:cViewPr varScale="1">
        <p:scale>
          <a:sx n="58" d="100"/>
          <a:sy n="58" d="100"/>
        </p:scale>
        <p:origin x="2312" y="184"/>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The slide shows an example of an After Submit PL/SQL Express computation. </a:t>
            </a:r>
            <a:r>
              <a:rPr lang="en-US" dirty="0">
                <a:latin typeface="Arial" charset="0"/>
              </a:rPr>
              <a:t>In this example, you want to specify that </a:t>
            </a:r>
            <a:r>
              <a:rPr lang="en-US" dirty="0">
                <a:latin typeface="Courier New" pitchFamily="49" charset="0"/>
                <a:cs typeface="Courier New" pitchFamily="49" charset="0"/>
              </a:rPr>
              <a:t>P&lt;n&gt;_CUST_CITY</a:t>
            </a:r>
            <a:r>
              <a:rPr lang="en-US" dirty="0">
                <a:latin typeface="Arial" charset="0"/>
              </a:rPr>
              <a:t> that is entered should be stored in the database in uppercase. </a:t>
            </a:r>
            <a:r>
              <a:rPr lang="en-US" sz="1100" kern="1200" baseline="0" dirty="0">
                <a:solidFill>
                  <a:schemeClr val="tx1"/>
                </a:solidFill>
                <a:latin typeface="+mn-lt"/>
                <a:ea typeface="+mn-ea"/>
                <a:cs typeface="+mn-cs"/>
              </a:rPr>
              <a:t>Perform the following steps:</a:t>
            </a:r>
          </a:p>
          <a:p>
            <a:pPr marL="457200" lvl="1" indent="-228600">
              <a:buFont typeface="+mj-lt"/>
              <a:buAutoNum type="arabicPeriod"/>
            </a:pPr>
            <a:r>
              <a:rPr lang="en-US" sz="1050" kern="1200" baseline="0" dirty="0">
                <a:solidFill>
                  <a:schemeClr val="tx1"/>
                </a:solidFill>
                <a:latin typeface="+mn-lt"/>
                <a:ea typeface="+mn-ea"/>
                <a:cs typeface="+mn-cs"/>
              </a:rPr>
              <a:t>Navigate to page designer and click </a:t>
            </a:r>
            <a:r>
              <a:rPr lang="en-US" sz="1050" b="1" kern="1200" baseline="0" dirty="0">
                <a:solidFill>
                  <a:schemeClr val="tx1"/>
                </a:solidFill>
                <a:latin typeface="+mn-lt"/>
                <a:ea typeface="+mn-ea"/>
                <a:cs typeface="+mn-cs"/>
              </a:rPr>
              <a:t>Processing.</a:t>
            </a:r>
            <a:r>
              <a:rPr lang="en-US" sz="1050" kern="1200" baseline="0" dirty="0">
                <a:solidFill>
                  <a:schemeClr val="tx1"/>
                </a:solidFill>
                <a:latin typeface="+mn-lt"/>
                <a:ea typeface="+mn-ea"/>
                <a:cs typeface="+mn-cs"/>
              </a:rPr>
              <a:t> Right-click the </a:t>
            </a:r>
            <a:r>
              <a:rPr lang="en-US" sz="1050" b="1" kern="1200" baseline="0" dirty="0">
                <a:solidFill>
                  <a:schemeClr val="tx1"/>
                </a:solidFill>
                <a:latin typeface="+mn-lt"/>
                <a:ea typeface="+mn-ea"/>
                <a:cs typeface="+mn-cs"/>
              </a:rPr>
              <a:t>After Submit </a:t>
            </a:r>
            <a:r>
              <a:rPr lang="en-US" sz="1050" kern="1200" baseline="0" dirty="0">
                <a:solidFill>
                  <a:schemeClr val="tx1"/>
                </a:solidFill>
                <a:latin typeface="+mn-lt"/>
                <a:ea typeface="+mn-ea"/>
                <a:cs typeface="+mn-cs"/>
              </a:rPr>
              <a:t>node and select </a:t>
            </a:r>
            <a:r>
              <a:rPr lang="en-US" sz="1050" b="1" kern="1200" baseline="0" dirty="0">
                <a:solidFill>
                  <a:schemeClr val="tx1"/>
                </a:solidFill>
                <a:latin typeface="+mn-lt"/>
                <a:ea typeface="+mn-ea"/>
                <a:cs typeface="+mn-cs"/>
              </a:rPr>
              <a:t>Create Computation</a:t>
            </a:r>
            <a:r>
              <a:rPr lang="en-US" sz="1050" kern="1200" baseline="0" dirty="0">
                <a:solidFill>
                  <a:schemeClr val="tx1"/>
                </a:solidFill>
                <a:latin typeface="+mn-lt"/>
                <a:ea typeface="+mn-ea"/>
                <a:cs typeface="+mn-cs"/>
              </a:rPr>
              <a:t>.</a:t>
            </a:r>
          </a:p>
          <a:p>
            <a:pPr marL="457200" lvl="1" indent="-228600">
              <a:buFont typeface="+mj-lt"/>
              <a:buAutoNum type="arabicPeriod"/>
            </a:pPr>
            <a:r>
              <a:rPr lang="en-US" sz="1050" kern="1200" baseline="0" dirty="0">
                <a:solidFill>
                  <a:schemeClr val="tx1"/>
                </a:solidFill>
                <a:latin typeface="+mn-lt"/>
                <a:ea typeface="+mn-ea"/>
                <a:cs typeface="+mn-cs"/>
              </a:rPr>
              <a:t>In the Computation property editor:</a:t>
            </a:r>
          </a:p>
          <a:p>
            <a:pPr marL="800100" lvl="3" indent="-228600">
              <a:buFont typeface="+mj-lt"/>
              <a:buAutoNum type="alphaLcParenR"/>
            </a:pPr>
            <a:r>
              <a:rPr lang="en-US" sz="900" kern="1200" baseline="0" dirty="0">
                <a:solidFill>
                  <a:schemeClr val="tx1"/>
                </a:solidFill>
                <a:latin typeface="+mn-lt"/>
                <a:ea typeface="+mn-ea"/>
                <a:cs typeface="+mn-cs"/>
              </a:rPr>
              <a:t>Select the Item Name and select a computation type. For example, in the slide, select P7_CUST_CITY item and select PL/SQL Expression for Computation &gt; Type.</a:t>
            </a:r>
          </a:p>
          <a:p>
            <a:pPr marL="800100" lvl="3" indent="-228600">
              <a:buFont typeface="+mj-lt"/>
              <a:buAutoNum type="alphaLcParenR"/>
            </a:pPr>
            <a:r>
              <a:rPr lang="en-US" sz="1050" kern="1200" baseline="0" dirty="0">
                <a:solidFill>
                  <a:schemeClr val="tx1"/>
                </a:solidFill>
                <a:latin typeface="+mn-lt"/>
                <a:ea typeface="+mn-ea"/>
                <a:cs typeface="+mn-cs"/>
              </a:rPr>
              <a:t>Specify the PL/SQL expression. Click </a:t>
            </a:r>
            <a:r>
              <a:rPr lang="en-US" sz="1050" b="1" kern="1200" baseline="0" dirty="0">
                <a:solidFill>
                  <a:schemeClr val="tx1"/>
                </a:solidFill>
                <a:latin typeface="+mn-lt"/>
                <a:ea typeface="+mn-ea"/>
                <a:cs typeface="+mn-cs"/>
              </a:rPr>
              <a:t>Save</a:t>
            </a:r>
            <a:r>
              <a:rPr lang="en-US" sz="1050" kern="1200" baseline="0" dirty="0">
                <a:solidFill>
                  <a:schemeClr val="tx1"/>
                </a:solidFill>
                <a:latin typeface="+mn-lt"/>
                <a:ea typeface="+mn-ea"/>
                <a:cs typeface="+mn-cs"/>
              </a:rPr>
              <a:t>.</a:t>
            </a:r>
          </a:p>
          <a:p>
            <a:pPr lvl="0">
              <a:buNone/>
            </a:pPr>
            <a:r>
              <a:rPr lang="en-US" dirty="0">
                <a:latin typeface="Arial" charset="0"/>
              </a:rPr>
              <a:t>The Computation is created and is now listed under the Computations node.</a:t>
            </a:r>
          </a:p>
          <a:p>
            <a:endParaRPr lang="en-US" sz="1100" kern="1200" baseline="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319925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r>
              <a:rPr lang="en-US" sz="1100" b="0" i="0" kern="1200" dirty="0">
                <a:solidFill>
                  <a:schemeClr val="tx1"/>
                </a:solidFill>
                <a:latin typeface="+mn-lt"/>
                <a:ea typeface="+mn-ea"/>
                <a:cs typeface="+mn-cs"/>
              </a:rPr>
              <a:t>A page process performs an action at a specified point during the rendering or submission of the page. For example, you can create a page process to execute logic or to make a call to the Application Express engine. A page process is a unit of logic that runs when a specific event occurs, such as loading or submitting a page. You can apply conditions to control when the process executes.</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Application processes are blocks of PL/SQL logic that are set to run at specific points using processes from multiple pages of an application. By default, application processes execute at the same point for every page in the application.   </a:t>
            </a:r>
          </a:p>
          <a:p>
            <a:r>
              <a:rPr lang="en-US" sz="1100" b="0" i="0" kern="1200" dirty="0">
                <a:solidFill>
                  <a:schemeClr val="tx1"/>
                </a:solidFill>
                <a:latin typeface="+mn-lt"/>
                <a:ea typeface="+mn-ea"/>
                <a:cs typeface="+mn-cs"/>
              </a:rPr>
              <a:t>From a functional perspective, there is no difference between page-level and application-level processes. The difference between these two process types is where the process is defined, that is at the page-level or at the application level.</a:t>
            </a:r>
          </a:p>
          <a:p>
            <a:r>
              <a:rPr lang="en-US" sz="1100" b="0" i="0" kern="1200" dirty="0">
                <a:solidFill>
                  <a:schemeClr val="tx1"/>
                </a:solidFill>
                <a:latin typeface="+mn-lt"/>
                <a:ea typeface="+mn-ea"/>
                <a:cs typeface="+mn-cs"/>
              </a:rPr>
              <a:t>The slide shows different process types supported by Application Express. Each process type has a different use.</a:t>
            </a:r>
          </a:p>
          <a:p>
            <a:pPr lvl="1">
              <a:buFont typeface="Arial" pitchFamily="34" charset="0"/>
              <a:buChar char="•"/>
            </a:pPr>
            <a:r>
              <a:rPr lang="en-US" sz="1050" b="1" i="0" kern="1200" dirty="0">
                <a:solidFill>
                  <a:schemeClr val="tx1"/>
                </a:solidFill>
                <a:latin typeface="+mn-lt"/>
                <a:ea typeface="+mn-ea"/>
                <a:cs typeface="+mn-cs"/>
              </a:rPr>
              <a:t>Automatic Row Processing (DML)</a:t>
            </a:r>
            <a:r>
              <a:rPr lang="en-US" sz="1050" b="0" i="0" kern="1200" dirty="0">
                <a:solidFill>
                  <a:schemeClr val="tx1"/>
                </a:solidFill>
                <a:latin typeface="+mn-lt"/>
                <a:ea typeface="+mn-ea"/>
                <a:cs typeface="+mn-cs"/>
              </a:rPr>
              <a:t>: Process to insert, update, or delete records into a single database table or updateable view. This process is used to process form items with a source of Type Database Column. Attributes entered for this process should correlate with the attributes entered in the Automatic Row Fetch process.</a:t>
            </a:r>
          </a:p>
          <a:p>
            <a:pPr lvl="1">
              <a:buFont typeface="Arial" pitchFamily="34" charset="0"/>
              <a:buChar char="•"/>
            </a:pPr>
            <a:r>
              <a:rPr lang="en-US" sz="1050" b="1" i="0" kern="1200" dirty="0">
                <a:solidFill>
                  <a:schemeClr val="tx1"/>
                </a:solidFill>
                <a:latin typeface="+mn-lt"/>
                <a:ea typeface="+mn-ea"/>
                <a:cs typeface="+mn-cs"/>
              </a:rPr>
              <a:t>Clear Session State</a:t>
            </a:r>
            <a:r>
              <a:rPr lang="en-US" sz="1050" b="0" i="0" kern="1200" dirty="0">
                <a:solidFill>
                  <a:schemeClr val="tx1"/>
                </a:solidFill>
                <a:latin typeface="+mn-lt"/>
                <a:ea typeface="+mn-ea"/>
                <a:cs typeface="+mn-cs"/>
              </a:rPr>
              <a:t>: Process to clear session state stored within Application Express</a:t>
            </a:r>
          </a:p>
          <a:p>
            <a:pPr lvl="1">
              <a:buFont typeface="Arial" pitchFamily="34" charset="0"/>
              <a:buChar char="•"/>
            </a:pPr>
            <a:r>
              <a:rPr lang="en-US" sz="1050" b="1" i="0" kern="1200" dirty="0">
                <a:solidFill>
                  <a:schemeClr val="tx1"/>
                </a:solidFill>
                <a:latin typeface="+mn-lt"/>
                <a:ea typeface="+mn-ea"/>
                <a:cs typeface="+mn-cs"/>
              </a:rPr>
              <a:t>Close Dialog</a:t>
            </a:r>
            <a:r>
              <a:rPr lang="en-US" sz="1050" b="0" i="0" kern="1200" dirty="0">
                <a:solidFill>
                  <a:schemeClr val="tx1"/>
                </a:solidFill>
                <a:latin typeface="+mn-lt"/>
                <a:ea typeface="+mn-ea"/>
                <a:cs typeface="+mn-cs"/>
              </a:rPr>
              <a:t>: Process to close the current modal or non-modal dialog page.</a:t>
            </a:r>
          </a:p>
          <a:p>
            <a:pPr lvl="1">
              <a:buFont typeface="Arial" pitchFamily="34" charset="0"/>
              <a:buChar char="•"/>
            </a:pPr>
            <a:r>
              <a:rPr lang="en-IN" b="1" dirty="0"/>
              <a:t>Form - Automatic Row Processing (DML)</a:t>
            </a:r>
            <a:r>
              <a:rPr lang="en-IN" dirty="0"/>
              <a:t>: Process to insert, update, or delete a form region row(s).</a:t>
            </a:r>
          </a:p>
          <a:p>
            <a:pPr lvl="1">
              <a:buFont typeface="Arial" pitchFamily="34" charset="0"/>
              <a:buChar char="•"/>
            </a:pPr>
            <a:r>
              <a:rPr lang="en-IN" b="1" dirty="0"/>
              <a:t>Form- Initialization: </a:t>
            </a:r>
            <a:r>
              <a:rPr lang="en-IN" dirty="0"/>
              <a:t>Process to initialize form region items. Initialization can either be fetching data from the region source, using the primary key value(s) or simple initialization of the form region items.</a:t>
            </a:r>
          </a:p>
          <a:p>
            <a:pPr lvl="1">
              <a:buFont typeface="Arial" pitchFamily="34" charset="0"/>
              <a:buChar char="•"/>
            </a:pPr>
            <a:r>
              <a:rPr lang="en-US" sz="1050" b="1" i="0" kern="1200" dirty="0">
                <a:solidFill>
                  <a:schemeClr val="tx1"/>
                </a:solidFill>
                <a:latin typeface="+mn-lt"/>
                <a:ea typeface="+mn-ea"/>
                <a:cs typeface="+mn-cs"/>
              </a:rPr>
              <a:t>Interactive Grid - Automatic Row Processing (DML)</a:t>
            </a:r>
            <a:r>
              <a:rPr lang="en-US" sz="1050" b="0" i="0" kern="1200" dirty="0">
                <a:solidFill>
                  <a:schemeClr val="tx1"/>
                </a:solidFill>
                <a:latin typeface="+mn-lt"/>
                <a:ea typeface="+mn-ea"/>
                <a:cs typeface="+mn-cs"/>
              </a:rPr>
              <a:t>: Process to insert, update, or delete Interactive Grid rows.</a:t>
            </a:r>
          </a:p>
          <a:p>
            <a:pPr lvl="1">
              <a:buFont typeface="Arial" pitchFamily="34" charset="0"/>
              <a:buChar char="•"/>
            </a:pPr>
            <a:r>
              <a:rPr lang="en-US" sz="1050" b="1" i="0" kern="1200" dirty="0">
                <a:solidFill>
                  <a:schemeClr val="tx1"/>
                </a:solidFill>
                <a:latin typeface="+mn-lt"/>
                <a:ea typeface="+mn-ea"/>
                <a:cs typeface="+mn-cs"/>
              </a:rPr>
              <a:t>Load Uploaded Data</a:t>
            </a:r>
            <a:r>
              <a:rPr lang="en-US" sz="1050" b="0" i="0" kern="1200" dirty="0">
                <a:solidFill>
                  <a:schemeClr val="tx1"/>
                </a:solidFill>
                <a:latin typeface="+mn-lt"/>
                <a:ea typeface="+mn-ea"/>
                <a:cs typeface="+mn-cs"/>
              </a:rPr>
              <a:t>: Process to load the parsed spreadsheet data into an existing table or view. This process type is generated by the Create Page Wizard for Data Loading.</a:t>
            </a:r>
          </a:p>
          <a:p>
            <a:pPr lvl="1">
              <a:buFont typeface="Arial" pitchFamily="34" charset="0"/>
              <a:buChar char="•"/>
            </a:pPr>
            <a:r>
              <a:rPr lang="en-US" sz="1050" b="1" i="0" kern="1200" dirty="0">
                <a:solidFill>
                  <a:schemeClr val="tx1"/>
                </a:solidFill>
                <a:latin typeface="+mn-lt"/>
                <a:ea typeface="+mn-ea"/>
                <a:cs typeface="+mn-cs"/>
              </a:rPr>
              <a:t>Parse Uploaded Data</a:t>
            </a:r>
            <a:r>
              <a:rPr lang="en-US" sz="1050" b="0" i="0" kern="1200" dirty="0">
                <a:solidFill>
                  <a:schemeClr val="tx1"/>
                </a:solidFill>
                <a:latin typeface="+mn-lt"/>
                <a:ea typeface="+mn-ea"/>
                <a:cs typeface="+mn-cs"/>
              </a:rPr>
              <a:t>: Process to parse the prepared spreadsheet data in preparation for loading into an existing table. This process type is generated by the Create Page Wizard for Data Loading.</a:t>
            </a:r>
          </a:p>
          <a:p>
            <a:pPr lvl="1">
              <a:buFont typeface="Arial" pitchFamily="34" charset="0"/>
              <a:buChar char="•"/>
            </a:pPr>
            <a:r>
              <a:rPr lang="en-US" sz="1050" b="1" i="0" kern="1200" dirty="0">
                <a:solidFill>
                  <a:schemeClr val="tx1"/>
                </a:solidFill>
                <a:latin typeface="+mn-lt"/>
                <a:ea typeface="+mn-ea"/>
                <a:cs typeface="+mn-cs"/>
              </a:rPr>
              <a:t>PL/SQL Code</a:t>
            </a:r>
            <a:r>
              <a:rPr lang="en-US" sz="1050" b="0" i="0" kern="1200" dirty="0">
                <a:solidFill>
                  <a:schemeClr val="tx1"/>
                </a:solidFill>
                <a:latin typeface="+mn-lt"/>
                <a:ea typeface="+mn-ea"/>
                <a:cs typeface="+mn-cs"/>
              </a:rPr>
              <a:t>:</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Process to execute PL/SQL code.</a:t>
            </a:r>
          </a:p>
          <a:p>
            <a:pPr lvl="1">
              <a:buFont typeface="Arial" pitchFamily="34" charset="0"/>
              <a:buChar char="•"/>
            </a:pPr>
            <a:r>
              <a:rPr lang="en-US" sz="1050" b="1" i="0" kern="1200" dirty="0">
                <a:solidFill>
                  <a:schemeClr val="tx1"/>
                </a:solidFill>
                <a:latin typeface="+mn-lt"/>
                <a:ea typeface="+mn-ea"/>
                <a:cs typeface="+mn-cs"/>
              </a:rPr>
              <a:t>Prepare Uploaded Data</a:t>
            </a:r>
            <a:r>
              <a:rPr lang="en-US" sz="1050" b="0" i="0" kern="1200" dirty="0">
                <a:solidFill>
                  <a:schemeClr val="tx1"/>
                </a:solidFill>
                <a:latin typeface="+mn-lt"/>
                <a:ea typeface="+mn-ea"/>
                <a:cs typeface="+mn-cs"/>
              </a:rPr>
              <a:t>: Process to prepare spreadsheet data for uploading into an existing table. This process type is generated by the Create Page Wizard for Data Loading.</a:t>
            </a:r>
          </a:p>
          <a:p>
            <a:pPr lvl="1">
              <a:buFont typeface="Arial" pitchFamily="34" charset="0"/>
              <a:buChar char="•"/>
            </a:pPr>
            <a:r>
              <a:rPr lang="en-US" sz="1050" b="1" i="0" kern="1200" dirty="0">
                <a:solidFill>
                  <a:schemeClr val="tx1"/>
                </a:solidFill>
                <a:latin typeface="+mn-lt"/>
                <a:ea typeface="+mn-ea"/>
                <a:cs typeface="+mn-cs"/>
              </a:rPr>
              <a:t>Reset Pagination</a:t>
            </a:r>
            <a:r>
              <a:rPr lang="en-US" sz="1050" b="0" i="0" kern="1200" dirty="0">
                <a:solidFill>
                  <a:schemeClr val="tx1"/>
                </a:solidFill>
                <a:latin typeface="+mn-lt"/>
                <a:ea typeface="+mn-ea"/>
                <a:cs typeface="+mn-cs"/>
              </a:rPr>
              <a:t>: Process to reset pagination of reports on the current page.</a:t>
            </a:r>
          </a:p>
          <a:p>
            <a:pPr lvl="1">
              <a:buFont typeface="Arial" pitchFamily="34" charset="0"/>
              <a:buChar char="•"/>
            </a:pPr>
            <a:r>
              <a:rPr lang="en-US" sz="1050" b="1" i="0" kern="1200" dirty="0">
                <a:solidFill>
                  <a:schemeClr val="tx1"/>
                </a:solidFill>
                <a:latin typeface="+mn-lt"/>
                <a:ea typeface="+mn-ea"/>
                <a:cs typeface="+mn-cs"/>
              </a:rPr>
              <a:t>Send E-Mail</a:t>
            </a:r>
            <a:r>
              <a:rPr lang="en-US" sz="1050" b="0" i="0" kern="1200" dirty="0">
                <a:solidFill>
                  <a:schemeClr val="tx1"/>
                </a:solidFill>
                <a:latin typeface="+mn-lt"/>
                <a:ea typeface="+mn-ea"/>
                <a:cs typeface="+mn-cs"/>
              </a:rPr>
              <a:t>: Process to send an email, and optionally one or more attachments, from the application.</a:t>
            </a:r>
          </a:p>
          <a:p>
            <a:pPr lvl="1">
              <a:buFont typeface="Arial" pitchFamily="34" charset="0"/>
              <a:buChar char="•"/>
            </a:pPr>
            <a:r>
              <a:rPr lang="en-US" sz="1050" b="1" i="0" kern="1200" dirty="0">
                <a:solidFill>
                  <a:schemeClr val="tx1"/>
                </a:solidFill>
                <a:latin typeface="+mn-lt"/>
                <a:ea typeface="+mn-ea"/>
                <a:cs typeface="+mn-cs"/>
              </a:rPr>
              <a:t>User Preferences</a:t>
            </a:r>
            <a:r>
              <a:rPr lang="en-US" sz="1050" b="0" i="0" kern="1200" dirty="0">
                <a:solidFill>
                  <a:schemeClr val="tx1"/>
                </a:solidFill>
                <a:latin typeface="+mn-lt"/>
                <a:ea typeface="+mn-ea"/>
                <a:cs typeface="+mn-cs"/>
              </a:rPr>
              <a:t>: Process to set User Preferences for the end user.</a:t>
            </a:r>
          </a:p>
          <a:p>
            <a:pPr lvl="1">
              <a:buFont typeface="Arial" pitchFamily="34" charset="0"/>
              <a:buChar char="•"/>
            </a:pPr>
            <a:r>
              <a:rPr lang="en-US" sz="1050" b="1" i="0" kern="1200" dirty="0">
                <a:solidFill>
                  <a:schemeClr val="tx1"/>
                </a:solidFill>
                <a:latin typeface="+mn-lt"/>
                <a:ea typeface="+mn-ea"/>
                <a:cs typeface="+mn-cs"/>
              </a:rPr>
              <a:t>Web Service</a:t>
            </a:r>
            <a:r>
              <a:rPr lang="en-US" sz="1050" b="0" i="0" kern="1200" dirty="0">
                <a:solidFill>
                  <a:schemeClr val="tx1"/>
                </a:solidFill>
                <a:latin typeface="+mn-lt"/>
                <a:ea typeface="+mn-ea"/>
                <a:cs typeface="+mn-cs"/>
              </a:rPr>
              <a:t>: Process to consume the specified Web service.</a:t>
            </a:r>
          </a:p>
          <a:p>
            <a:pPr marL="0" lvl="0" indent="-114300">
              <a:buFont typeface="Arial" pitchFamily="34" charset="0"/>
              <a:buNone/>
            </a:pPr>
            <a:r>
              <a:rPr lang="en-IN" sz="1100" b="0" i="0" u="none" strike="noStrike" kern="1200" dirty="0">
                <a:solidFill>
                  <a:schemeClr val="tx1"/>
                </a:solidFill>
                <a:effectLst/>
                <a:latin typeface="+mn-lt"/>
                <a:ea typeface="+mn-ea"/>
                <a:cs typeface="+mn-cs"/>
              </a:rPr>
              <a:t>Depending on your application configuration, you may also have additional process type plug-ins available here. These display as </a:t>
            </a:r>
            <a:r>
              <a:rPr lang="en-IN" sz="1100" b="0" i="1" u="none" strike="noStrike" kern="1200" dirty="0">
                <a:solidFill>
                  <a:schemeClr val="tx1"/>
                </a:solidFill>
                <a:effectLst/>
                <a:latin typeface="+mn-lt"/>
                <a:ea typeface="+mn-ea"/>
                <a:cs typeface="+mn-cs"/>
              </a:rPr>
              <a:t>&lt;My Plug-in&gt; [Plug-in]</a:t>
            </a:r>
            <a:r>
              <a:rPr lang="en-IN" sz="1100" b="0" i="0" u="none" strike="noStrike" kern="1200" dirty="0">
                <a:solidFill>
                  <a:schemeClr val="tx1"/>
                </a:solidFill>
                <a:effectLst/>
                <a:latin typeface="+mn-lt"/>
                <a:ea typeface="+mn-ea"/>
                <a:cs typeface="+mn-cs"/>
              </a:rPr>
              <a:t>. </a:t>
            </a: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53870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050" b="0" i="0" kern="1200" dirty="0">
                <a:solidFill>
                  <a:schemeClr val="tx1"/>
                </a:solidFill>
                <a:latin typeface="+mn-lt"/>
                <a:ea typeface="+mn-ea"/>
                <a:cs typeface="+mn-cs"/>
              </a:rPr>
              <a:t>To create a page process, perform the following steps:</a:t>
            </a:r>
          </a:p>
          <a:p>
            <a:pPr marL="457200" lvl="1" indent="-228600">
              <a:buFont typeface="+mj-lt"/>
              <a:buAutoNum type="arabicPeriod"/>
            </a:pPr>
            <a:r>
              <a:rPr lang="en-US" sz="1000" b="0" i="0" kern="1200" dirty="0">
                <a:solidFill>
                  <a:schemeClr val="tx1"/>
                </a:solidFill>
                <a:latin typeface="+mn-lt"/>
                <a:ea typeface="+mn-ea"/>
                <a:cs typeface="+mn-cs"/>
              </a:rPr>
              <a:t>View the page in Page Designer. In either the Rendering or Processing tab, locate the node where the process will occur. Right-click and select </a:t>
            </a:r>
            <a:r>
              <a:rPr lang="en-US" sz="1000" b="1" i="0" kern="1200" dirty="0">
                <a:solidFill>
                  <a:schemeClr val="tx1"/>
                </a:solidFill>
                <a:latin typeface="+mn-lt"/>
                <a:ea typeface="+mn-ea"/>
                <a:cs typeface="+mn-cs"/>
              </a:rPr>
              <a:t>Create Process</a:t>
            </a:r>
            <a:r>
              <a:rPr lang="en-US" sz="1000" b="0" i="0" kern="1200" dirty="0">
                <a:solidFill>
                  <a:schemeClr val="tx1"/>
                </a:solidFill>
                <a:latin typeface="+mn-lt"/>
                <a:ea typeface="+mn-ea"/>
                <a:cs typeface="+mn-cs"/>
              </a:rPr>
              <a:t>.</a:t>
            </a:r>
          </a:p>
          <a:p>
            <a:pPr marL="457200" lvl="1" indent="-228600">
              <a:buFont typeface="+mj-lt"/>
              <a:buAutoNum type="arabicPeriod"/>
            </a:pPr>
            <a:r>
              <a:rPr lang="en-US" sz="1050" b="0" i="0" kern="1200" dirty="0">
                <a:solidFill>
                  <a:schemeClr val="tx1"/>
                </a:solidFill>
                <a:latin typeface="+mn-lt"/>
                <a:ea typeface="+mn-ea"/>
                <a:cs typeface="+mn-cs"/>
              </a:rPr>
              <a:t>Process attributes display in the Property Editor. </a:t>
            </a:r>
            <a:r>
              <a:rPr lang="en-IN" sz="1050" b="0" i="0" u="none" strike="noStrike" kern="1200" dirty="0">
                <a:solidFill>
                  <a:schemeClr val="tx1"/>
                </a:solidFill>
                <a:effectLst/>
                <a:latin typeface="+mn-lt"/>
                <a:ea typeface="+mn-ea"/>
                <a:cs typeface="+mn-cs"/>
              </a:rPr>
              <a:t>Attributes are organized in groups. </a:t>
            </a:r>
            <a:r>
              <a:rPr lang="en-US" sz="1050" b="0" i="0" kern="1200" dirty="0">
                <a:solidFill>
                  <a:schemeClr val="tx1"/>
                </a:solidFill>
                <a:latin typeface="+mn-lt"/>
                <a:ea typeface="+mn-ea"/>
                <a:cs typeface="+mn-cs"/>
              </a:rPr>
              <a:t>U</a:t>
            </a:r>
            <a:r>
              <a:rPr lang="en-US" sz="1050" b="0" i="0" kern="1200" baseline="0" dirty="0">
                <a:solidFill>
                  <a:schemeClr val="tx1"/>
                </a:solidFill>
                <a:latin typeface="+mn-lt"/>
                <a:ea typeface="+mn-ea"/>
                <a:cs typeface="+mn-cs"/>
              </a:rPr>
              <a:t>nder Identification, specify the following:</a:t>
            </a:r>
          </a:p>
          <a:p>
            <a:pPr marL="800100" lvl="3" indent="-228600"/>
            <a:r>
              <a:rPr lang="en-US" sz="1050" b="0" i="0" kern="1200" dirty="0">
                <a:solidFill>
                  <a:schemeClr val="tx1"/>
                </a:solidFill>
                <a:latin typeface="+mn-lt"/>
                <a:ea typeface="+mn-ea"/>
                <a:cs typeface="+mn-cs"/>
              </a:rPr>
              <a:t>Name: Name of the process</a:t>
            </a:r>
          </a:p>
          <a:p>
            <a:pPr marL="800100" lvl="3" indent="-228600"/>
            <a:r>
              <a:rPr lang="en-US" sz="1050" b="0" i="0" kern="1200" dirty="0">
                <a:solidFill>
                  <a:schemeClr val="tx1"/>
                </a:solidFill>
                <a:latin typeface="+mn-lt"/>
                <a:ea typeface="+mn-ea"/>
                <a:cs typeface="+mn-cs"/>
              </a:rPr>
              <a:t>Type: Process type to execute. The Type you select determines what Setting attributes display.</a:t>
            </a:r>
          </a:p>
          <a:p>
            <a:pPr marL="457200" lvl="1" indent="-228600">
              <a:buFont typeface="+mj-lt"/>
              <a:buAutoNum type="arabicPeriod"/>
            </a:pPr>
            <a:r>
              <a:rPr lang="en-US" sz="1050" b="0" i="0" kern="1200" dirty="0">
                <a:solidFill>
                  <a:schemeClr val="tx1"/>
                </a:solidFill>
                <a:latin typeface="+mn-lt"/>
                <a:ea typeface="+mn-ea"/>
                <a:cs typeface="+mn-cs"/>
              </a:rPr>
              <a:t>Under Settings, edit the appropriate attributes</a:t>
            </a:r>
          </a:p>
          <a:p>
            <a:pPr marL="457200" lvl="1" indent="-228600">
              <a:buFont typeface="+mj-lt"/>
              <a:buAutoNum type="arabicPeriod"/>
            </a:pPr>
            <a:r>
              <a:rPr lang="en-US" sz="1050" b="0" i="0" kern="1200" dirty="0">
                <a:solidFill>
                  <a:schemeClr val="tx1"/>
                </a:solidFill>
                <a:latin typeface="+mn-lt"/>
                <a:ea typeface="+mn-ea"/>
                <a:cs typeface="+mn-cs"/>
              </a:rPr>
              <a:t>Under Execution Options,</a:t>
            </a:r>
            <a:r>
              <a:rPr lang="en-US" sz="1050" b="0" i="0" kern="1200" baseline="0" dirty="0">
                <a:solidFill>
                  <a:schemeClr val="tx1"/>
                </a:solidFill>
                <a:latin typeface="+mn-lt"/>
                <a:ea typeface="+mn-ea"/>
                <a:cs typeface="+mn-cs"/>
              </a:rPr>
              <a:t> specify the following:</a:t>
            </a:r>
          </a:p>
          <a:p>
            <a:pPr marL="800100" lvl="3" indent="-228600"/>
            <a:r>
              <a:rPr lang="en-US" sz="1050" b="0" i="0" kern="1200" dirty="0">
                <a:solidFill>
                  <a:schemeClr val="tx1"/>
                </a:solidFill>
                <a:latin typeface="+mn-lt"/>
                <a:ea typeface="+mn-ea"/>
                <a:cs typeface="+mn-cs"/>
              </a:rPr>
              <a:t>Sequence: Sequence for this process. The sequence determines the order of execution.</a:t>
            </a:r>
          </a:p>
          <a:p>
            <a:pPr marL="800100" lvl="3" indent="-228600"/>
            <a:r>
              <a:rPr lang="en-US" sz="1050" b="0" i="0" kern="1200" dirty="0">
                <a:solidFill>
                  <a:schemeClr val="tx1"/>
                </a:solidFill>
                <a:latin typeface="+mn-lt"/>
                <a:ea typeface="+mn-ea"/>
                <a:cs typeface="+mn-cs"/>
              </a:rPr>
              <a:t>Point: Point at which this process is executed</a:t>
            </a:r>
          </a:p>
          <a:p>
            <a:pPr marL="800100" lvl="3" indent="-228600"/>
            <a:r>
              <a:rPr lang="en-US" sz="1050" b="0" i="0" kern="1200" dirty="0">
                <a:solidFill>
                  <a:schemeClr val="tx1"/>
                </a:solidFill>
                <a:latin typeface="+mn-lt"/>
                <a:ea typeface="+mn-ea"/>
                <a:cs typeface="+mn-cs"/>
              </a:rPr>
              <a:t>Run Process: Frequency that this process is executed</a:t>
            </a:r>
          </a:p>
          <a:p>
            <a:pPr marL="457200" lvl="1" indent="-228600">
              <a:buFont typeface="+mj-lt"/>
              <a:buAutoNum type="arabicPeriod"/>
            </a:pPr>
            <a:r>
              <a:rPr lang="en-US" sz="1100" b="0" i="0" kern="1200" dirty="0">
                <a:solidFill>
                  <a:schemeClr val="tx1"/>
                </a:solidFill>
                <a:latin typeface="+mn-lt"/>
                <a:ea typeface="+mn-ea"/>
                <a:cs typeface="+mn-cs"/>
              </a:rPr>
              <a:t>Under Success Message,</a:t>
            </a:r>
            <a:r>
              <a:rPr lang="en-US" sz="1100" b="0" i="0" kern="1200" baseline="0" dirty="0">
                <a:solidFill>
                  <a:schemeClr val="tx1"/>
                </a:solidFill>
                <a:latin typeface="+mn-lt"/>
                <a:ea typeface="+mn-ea"/>
                <a:cs typeface="+mn-cs"/>
              </a:rPr>
              <a:t> for </a:t>
            </a:r>
            <a:r>
              <a:rPr lang="en-US" sz="1100" b="0" i="0" kern="1200" dirty="0">
                <a:solidFill>
                  <a:schemeClr val="tx1"/>
                </a:solidFill>
                <a:latin typeface="+mn-lt"/>
                <a:ea typeface="+mn-ea"/>
                <a:cs typeface="+mn-cs"/>
              </a:rPr>
              <a:t>Error Message, enter the success message for this process. If the process runs and does not generate an error, then this process success message displays in the notification section of the resulting page displayed.</a:t>
            </a:r>
          </a:p>
          <a:p>
            <a:pPr marL="228600" lvl="1" indent="0">
              <a:buFont typeface="+mj-lt"/>
              <a:buNone/>
            </a:pPr>
            <a:r>
              <a:rPr lang="en-US" sz="1100" b="0" i="0" kern="1200" dirty="0">
                <a:solidFill>
                  <a:schemeClr val="tx1"/>
                </a:solidFill>
                <a:latin typeface="+mn-lt"/>
                <a:ea typeface="+mn-ea"/>
                <a:cs typeface="+mn-cs"/>
              </a:rPr>
              <a:t>    Under Error,</a:t>
            </a:r>
            <a:r>
              <a:rPr lang="en-US" sz="1100" b="0" i="0" kern="1200" baseline="0" dirty="0">
                <a:solidFill>
                  <a:schemeClr val="tx1"/>
                </a:solidFill>
                <a:latin typeface="+mn-lt"/>
                <a:ea typeface="+mn-ea"/>
                <a:cs typeface="+mn-cs"/>
              </a:rPr>
              <a:t> specify the following:</a:t>
            </a:r>
          </a:p>
          <a:p>
            <a:pPr marL="800100" lvl="3" indent="-228600"/>
            <a:r>
              <a:rPr lang="en-US" sz="950" b="0" i="0" kern="1200" dirty="0">
                <a:solidFill>
                  <a:schemeClr val="tx1"/>
                </a:solidFill>
                <a:latin typeface="+mn-lt"/>
                <a:ea typeface="+mn-ea"/>
                <a:cs typeface="+mn-cs"/>
              </a:rPr>
              <a:t>Error Message: Error message for this process. This message displays if an unhandled exception is raised. After any error processing stops, a rollback is issued and an error message displays. </a:t>
            </a:r>
          </a:p>
          <a:p>
            <a:pPr marL="800100" lvl="3" indent="-228600"/>
            <a:r>
              <a:rPr lang="en-US" sz="1100" b="0" i="0" kern="1200" dirty="0">
                <a:solidFill>
                  <a:schemeClr val="tx1"/>
                </a:solidFill>
                <a:latin typeface="+mn-lt"/>
                <a:ea typeface="+mn-ea"/>
                <a:cs typeface="+mn-cs"/>
              </a:rPr>
              <a:t>Display Location:  Location where this process error message displays, when the process fails to complete successfully.</a:t>
            </a:r>
          </a:p>
          <a:p>
            <a:pPr marL="571500" lvl="1" indent="-342900">
              <a:buFont typeface="+mj-lt"/>
              <a:buAutoNum type="arabicPeriod" startAt="6"/>
            </a:pPr>
            <a:r>
              <a:rPr lang="en-US" sz="1250" b="0" i="0" kern="1200" dirty="0">
                <a:solidFill>
                  <a:schemeClr val="tx1"/>
                </a:solidFill>
                <a:latin typeface="+mn-lt"/>
                <a:ea typeface="+mn-ea"/>
                <a:cs typeface="+mn-cs"/>
              </a:rPr>
              <a:t>Click Save.</a:t>
            </a:r>
          </a:p>
          <a:p>
            <a:pPr marL="457200" lvl="1" indent="-228600">
              <a:buFont typeface="+mj-lt"/>
              <a:buAutoNum type="arabicPeriod" startAt="6"/>
            </a:pPr>
            <a:endParaRPr lang="en-US" sz="1100" b="0" i="0" kern="1200" dirty="0">
              <a:solidFill>
                <a:schemeClr val="tx1"/>
              </a:solidFill>
              <a:latin typeface="+mn-lt"/>
              <a:ea typeface="+mn-ea"/>
              <a:cs typeface="+mn-cs"/>
            </a:endParaRPr>
          </a:p>
          <a:p>
            <a:pPr marL="457200" lvl="1" indent="-228600">
              <a:buFont typeface="+mj-lt"/>
              <a:buAutoNum type="arabicPeriod" startAt="6"/>
            </a:pP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303382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latin typeface="Arial" charset="0"/>
              </a:rPr>
              <a:t>You want to store details of application</a:t>
            </a:r>
            <a:r>
              <a:rPr lang="en-US" baseline="0" dirty="0">
                <a:latin typeface="Arial" charset="0"/>
              </a:rPr>
              <a:t> users’ usernames and last logged in details in the USER_LOG table. </a:t>
            </a:r>
            <a:r>
              <a:rPr lang="en-US" dirty="0">
                <a:latin typeface="Arial" charset="0"/>
              </a:rPr>
              <a:t>The slide example shows how to achieve this by creating an On Submit page process.</a:t>
            </a:r>
          </a:p>
          <a:p>
            <a:pPr lvl="0">
              <a:buNone/>
            </a:pPr>
            <a:r>
              <a:rPr lang="en-US" dirty="0">
                <a:latin typeface="Arial" charset="0"/>
              </a:rPr>
              <a:t>To create the an On Submit page process, perform the following steps:</a:t>
            </a:r>
          </a:p>
          <a:p>
            <a:pPr marL="457200" lvl="1" indent="-228600">
              <a:buFont typeface="+mj-lt"/>
              <a:buAutoNum type="arabicPeriod"/>
            </a:pPr>
            <a:r>
              <a:rPr lang="en-US" dirty="0">
                <a:latin typeface="Arial" charset="0"/>
              </a:rPr>
              <a:t>In the Processing tab, right-click </a:t>
            </a:r>
            <a:r>
              <a:rPr lang="en-US" b="1" dirty="0">
                <a:latin typeface="Arial" charset="0"/>
              </a:rPr>
              <a:t>Processes</a:t>
            </a:r>
            <a:r>
              <a:rPr lang="en-US" dirty="0">
                <a:latin typeface="Arial" charset="0"/>
              </a:rPr>
              <a:t> and select </a:t>
            </a:r>
            <a:r>
              <a:rPr lang="en-US" b="1" dirty="0">
                <a:latin typeface="Arial" charset="0"/>
              </a:rPr>
              <a:t>Create Process</a:t>
            </a:r>
            <a:r>
              <a:rPr lang="en-US" dirty="0">
                <a:latin typeface="Arial" charset="0"/>
              </a:rPr>
              <a:t>.</a:t>
            </a:r>
          </a:p>
          <a:p>
            <a:pPr marL="457200" lvl="1" indent="-228600">
              <a:buFont typeface="+mj-lt"/>
              <a:buAutoNum type="arabicPeriod"/>
            </a:pPr>
            <a:r>
              <a:rPr lang="en-US" dirty="0">
                <a:latin typeface="Arial" charset="0"/>
              </a:rPr>
              <a:t>In the Process property</a:t>
            </a:r>
            <a:r>
              <a:rPr lang="en-US" baseline="0" dirty="0">
                <a:latin typeface="Arial" charset="0"/>
              </a:rPr>
              <a:t> editor:</a:t>
            </a:r>
          </a:p>
          <a:p>
            <a:pPr marL="800100" lvl="3" indent="-228600">
              <a:buFont typeface="+mj-lt"/>
              <a:buAutoNum type="alphaLcParenR"/>
            </a:pPr>
            <a:r>
              <a:rPr lang="en-US" dirty="0">
                <a:latin typeface="Arial" charset="0"/>
              </a:rPr>
              <a:t>Specify the name of the process and process type to execute. For example, in the slide select PL/SQL</a:t>
            </a:r>
            <a:r>
              <a:rPr lang="en-US" baseline="0" dirty="0">
                <a:latin typeface="Arial" charset="0"/>
              </a:rPr>
              <a:t> Code for Type.</a:t>
            </a:r>
          </a:p>
          <a:p>
            <a:pPr marL="800100" lvl="3" indent="-228600">
              <a:buFont typeface="+mj-lt"/>
              <a:buAutoNum type="alphaLcParenR"/>
            </a:pPr>
            <a:r>
              <a:rPr lang="en-US" dirty="0">
                <a:latin typeface="Arial" charset="0"/>
              </a:rPr>
              <a:t>Under Source, you can choose the location where the process is executed. The location can be either the Local Database or Remote Database where the connection is defined using REST Enabled SQL.</a:t>
            </a:r>
            <a:br>
              <a:rPr lang="en-US" dirty="0">
                <a:latin typeface="Arial" charset="0"/>
              </a:rPr>
            </a:br>
            <a:r>
              <a:rPr lang="en-US" dirty="0">
                <a:latin typeface="Arial" charset="0"/>
              </a:rPr>
              <a:t>For PL/SQL Code, enter</a:t>
            </a:r>
            <a:r>
              <a:rPr lang="en-US" baseline="0" dirty="0">
                <a:latin typeface="Arial" charset="0"/>
              </a:rPr>
              <a:t> the PL/SQL code in the text area. In the slide example, you enter an INSERT statement to insert the application username and the user logged in date and time in to the USER_LOG table.</a:t>
            </a:r>
          </a:p>
          <a:p>
            <a:pPr marL="800100" lvl="3" indent="-228600">
              <a:buFont typeface="+mj-lt"/>
              <a:buAutoNum type="alphaLcParenR"/>
            </a:pPr>
            <a:r>
              <a:rPr lang="en-US" dirty="0">
                <a:latin typeface="Arial" charset="0"/>
              </a:rPr>
              <a:t>Under Execution options, specify the sequence, and point of execution of the process. The point</a:t>
            </a:r>
            <a:r>
              <a:rPr lang="en-US" baseline="0" dirty="0">
                <a:latin typeface="Arial" charset="0"/>
              </a:rPr>
              <a:t> of execution should show </a:t>
            </a:r>
            <a:r>
              <a:rPr lang="en-US" b="1" baseline="0" dirty="0">
                <a:latin typeface="Arial" charset="0"/>
              </a:rPr>
              <a:t>Processing</a:t>
            </a:r>
            <a:r>
              <a:rPr lang="en-US" baseline="0" dirty="0">
                <a:latin typeface="Arial" charset="0"/>
              </a:rPr>
              <a:t>.</a:t>
            </a:r>
            <a:endParaRPr lang="en-US" dirty="0">
              <a:latin typeface="Arial" charset="0"/>
            </a:endParaRPr>
          </a:p>
          <a:p>
            <a:pPr marL="457200" lvl="1" indent="-228600">
              <a:buFont typeface="+mj-lt"/>
              <a:buAutoNum type="arabicPeriod"/>
            </a:pPr>
            <a:r>
              <a:rPr lang="en-US" dirty="0">
                <a:latin typeface="Arial" charset="0"/>
              </a:rPr>
              <a:t>Specify the success and error messages. You can also specify a condition for executing the process, for example, when the Login button is pressed.</a:t>
            </a:r>
          </a:p>
          <a:p>
            <a:pPr marL="457200" lvl="1" indent="-228600">
              <a:buFont typeface="+mj-lt"/>
              <a:buAutoNum type="arabicPeriod"/>
            </a:pPr>
            <a:r>
              <a:rPr lang="en-US" dirty="0">
                <a:latin typeface="Arial" charset="0"/>
              </a:rPr>
              <a:t>Click Save. The page</a:t>
            </a:r>
            <a:r>
              <a:rPr lang="en-US" baseline="0" dirty="0">
                <a:latin typeface="Arial" charset="0"/>
              </a:rPr>
              <a:t> process is created.</a:t>
            </a:r>
            <a:endParaRPr lang="en-US" dirty="0">
              <a:latin typeface="Arial" charset="0"/>
            </a:endParaRPr>
          </a:p>
          <a:p>
            <a:pPr lvl="0">
              <a:buNone/>
            </a:pPr>
            <a:endParaRPr lang="en-US" dirty="0">
              <a:latin typeface="Arial" charset="0"/>
            </a:endParaRPr>
          </a:p>
          <a:p>
            <a:pPr marL="457200" lvl="1" indent="-228600">
              <a:buFont typeface="+mj-lt"/>
              <a:buAutoNum type="arabicPeriod"/>
            </a:pPr>
            <a:endParaRPr lang="en-US" dirty="0">
              <a:latin typeface="Arial" charset="0"/>
            </a:endParaRPr>
          </a:p>
          <a:p>
            <a:pPr lvl="2">
              <a:buFont typeface="Times New Roman" pitchFamily="18"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611284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latin typeface="Arial" charset="0"/>
              </a:rPr>
              <a:t>In the slide example, the Employee</a:t>
            </a:r>
            <a:r>
              <a:rPr lang="en-US" baseline="0" dirty="0">
                <a:latin typeface="Arial" charset="0"/>
              </a:rPr>
              <a:t> Details form page doesn’t include a salary field. However, when you select an employee, you want to review the salary details as Display Only. To achieve this, first you create a </a:t>
            </a:r>
            <a:r>
              <a:rPr lang="en-US" dirty="0">
                <a:latin typeface="Arial" charset="0"/>
              </a:rPr>
              <a:t>Display Only item, P&lt;n&gt;_SAL on</a:t>
            </a:r>
            <a:r>
              <a:rPr lang="en-US" baseline="0" dirty="0">
                <a:latin typeface="Arial" charset="0"/>
              </a:rPr>
              <a:t> the Employee Details page</a:t>
            </a:r>
            <a:r>
              <a:rPr lang="en-US" dirty="0">
                <a:latin typeface="Arial" charset="0"/>
              </a:rPr>
              <a:t>. Then, you create an On Load process that is executed Before Regions. This process retrieves salary</a:t>
            </a:r>
            <a:r>
              <a:rPr lang="en-US" baseline="0" dirty="0">
                <a:latin typeface="Arial" charset="0"/>
              </a:rPr>
              <a:t> value from the database table</a:t>
            </a:r>
            <a:r>
              <a:rPr lang="en-US" dirty="0">
                <a:latin typeface="Arial" charset="0"/>
              </a:rPr>
              <a:t> and loads it </a:t>
            </a:r>
            <a:r>
              <a:rPr lang="en-US" baseline="0" dirty="0">
                <a:latin typeface="Arial" charset="0"/>
              </a:rPr>
              <a:t>into P&lt;n&gt;_SAL item. Therefore, when you click an employee record, you see Salary as Display Only.</a:t>
            </a:r>
            <a:endParaRPr lang="en-US" dirty="0">
              <a:latin typeface="Arial" charset="0"/>
            </a:endParaRPr>
          </a:p>
          <a:p>
            <a:pPr lvl="0">
              <a:buFontTx/>
              <a:buNone/>
            </a:pPr>
            <a:r>
              <a:rPr lang="en-US" dirty="0">
                <a:latin typeface="Arial" charset="0"/>
              </a:rPr>
              <a:t>To create an On Load page</a:t>
            </a:r>
            <a:r>
              <a:rPr lang="en-US" baseline="0" dirty="0">
                <a:latin typeface="Arial" charset="0"/>
              </a:rPr>
              <a:t> process, perform the following steps:</a:t>
            </a:r>
            <a:endParaRPr lang="en-US" dirty="0">
              <a:latin typeface="Arial" charset="0"/>
            </a:endParaRPr>
          </a:p>
          <a:p>
            <a:pPr marL="457200" lvl="1" indent="-228600">
              <a:buFont typeface="+mj-lt"/>
              <a:buAutoNum type="arabicPeriod"/>
            </a:pPr>
            <a:r>
              <a:rPr lang="en-US" dirty="0">
                <a:latin typeface="Arial" charset="0"/>
              </a:rPr>
              <a:t>In the Rendering tab, right-click </a:t>
            </a:r>
            <a:r>
              <a:rPr lang="en-US" b="1" dirty="0">
                <a:latin typeface="Arial" charset="0"/>
              </a:rPr>
              <a:t>Before Regions</a:t>
            </a:r>
            <a:r>
              <a:rPr lang="en-US" dirty="0">
                <a:latin typeface="Arial" charset="0"/>
              </a:rPr>
              <a:t> and select </a:t>
            </a:r>
            <a:r>
              <a:rPr lang="en-US" b="1" dirty="0">
                <a:latin typeface="Arial" charset="0"/>
              </a:rPr>
              <a:t>Create Process</a:t>
            </a:r>
            <a:r>
              <a:rPr lang="en-US" dirty="0">
                <a:latin typeface="Arial" charset="0"/>
              </a:rPr>
              <a:t>.</a:t>
            </a:r>
          </a:p>
          <a:p>
            <a:pPr marL="457200" lvl="1" indent="-228600">
              <a:buFont typeface="+mj-lt"/>
              <a:buAutoNum type="arabicPeriod"/>
            </a:pPr>
            <a:r>
              <a:rPr lang="en-US" dirty="0">
                <a:latin typeface="Arial" charset="0"/>
              </a:rPr>
              <a:t>In the Process property</a:t>
            </a:r>
            <a:r>
              <a:rPr lang="en-US" baseline="0" dirty="0">
                <a:latin typeface="Arial" charset="0"/>
              </a:rPr>
              <a:t> editor:</a:t>
            </a:r>
          </a:p>
          <a:p>
            <a:pPr marL="800100" lvl="3" indent="-228600">
              <a:buFont typeface="+mj-lt"/>
              <a:buAutoNum type="alphaLcParenR"/>
            </a:pPr>
            <a:r>
              <a:rPr lang="en-US" dirty="0">
                <a:latin typeface="Arial" charset="0"/>
              </a:rPr>
              <a:t>Specify the name of the process and process type to execute. For example, in the slide select PL/SQL</a:t>
            </a:r>
            <a:r>
              <a:rPr lang="en-US" baseline="0" dirty="0">
                <a:latin typeface="Arial" charset="0"/>
              </a:rPr>
              <a:t> Code for Type.</a:t>
            </a:r>
          </a:p>
          <a:p>
            <a:pPr marL="800100" lvl="3" indent="-228600">
              <a:buFont typeface="+mj-lt"/>
              <a:buAutoNum type="alphaLcParenR"/>
            </a:pPr>
            <a:r>
              <a:rPr lang="en-US" dirty="0">
                <a:latin typeface="Arial" charset="0"/>
              </a:rPr>
              <a:t>Under Source, you can choose the location where the process is executed. The location can be either the Local Database or Remote Database where the connection is defined using REST Enabled SQL.</a:t>
            </a:r>
            <a:br>
              <a:rPr lang="en-US" dirty="0">
                <a:latin typeface="Arial" charset="0"/>
              </a:rPr>
            </a:br>
            <a:r>
              <a:rPr lang="en-US" dirty="0">
                <a:latin typeface="Arial" charset="0"/>
              </a:rPr>
              <a:t>For PL/SQL Code, enter</a:t>
            </a:r>
            <a:r>
              <a:rPr lang="en-US" baseline="0" dirty="0">
                <a:latin typeface="Arial" charset="0"/>
              </a:rPr>
              <a:t> the PL/SQL code in the text area.</a:t>
            </a:r>
          </a:p>
          <a:p>
            <a:pPr marL="800100" lvl="3" indent="-228600">
              <a:buFont typeface="+mj-lt"/>
              <a:buAutoNum type="alphaLcParenR"/>
            </a:pPr>
            <a:r>
              <a:rPr lang="en-US" dirty="0">
                <a:latin typeface="Arial" charset="0"/>
              </a:rPr>
              <a:t>Under Execution options, specify the sequence, and point of execution of the process.</a:t>
            </a:r>
            <a:r>
              <a:rPr lang="en-US" baseline="0" dirty="0">
                <a:latin typeface="Arial" charset="0"/>
              </a:rPr>
              <a:t> The point of execution should show </a:t>
            </a:r>
            <a:r>
              <a:rPr lang="en-US" b="1" baseline="0" dirty="0">
                <a:latin typeface="Arial" charset="0"/>
              </a:rPr>
              <a:t>Before Regions</a:t>
            </a:r>
            <a:r>
              <a:rPr lang="en-US" baseline="0" dirty="0">
                <a:latin typeface="Arial" charset="0"/>
              </a:rPr>
              <a:t>.</a:t>
            </a:r>
          </a:p>
          <a:p>
            <a:pPr marL="800100" lvl="3" indent="-228600">
              <a:buFont typeface="+mj-lt"/>
              <a:buAutoNum type="alphaLcParenR"/>
            </a:pPr>
            <a:r>
              <a:rPr lang="en-US" dirty="0">
                <a:latin typeface="Arial" charset="0"/>
              </a:rPr>
              <a:t>Specify the success and error messages. You can also specify a condition for executing the process.</a:t>
            </a:r>
          </a:p>
          <a:p>
            <a:pPr marL="457200" lvl="1" indent="-228600">
              <a:buFont typeface="+mj-lt"/>
              <a:buAutoNum type="arabicPeriod"/>
            </a:pPr>
            <a:r>
              <a:rPr lang="en-US" dirty="0">
                <a:latin typeface="Arial" charset="0"/>
              </a:rPr>
              <a:t>Click </a:t>
            </a:r>
            <a:r>
              <a:rPr lang="en-US" b="1" dirty="0">
                <a:latin typeface="Arial" charset="0"/>
              </a:rPr>
              <a:t>Save</a:t>
            </a:r>
            <a:r>
              <a:rPr lang="en-US" dirty="0">
                <a:latin typeface="Arial" charset="0"/>
              </a:rPr>
              <a:t>. The page</a:t>
            </a:r>
            <a:r>
              <a:rPr lang="en-US" baseline="0" dirty="0">
                <a:latin typeface="Arial" charset="0"/>
              </a:rPr>
              <a:t> process is created.</a:t>
            </a:r>
            <a:endParaRPr lang="en-US" dirty="0">
              <a:latin typeface="Arial" charset="0"/>
            </a:endParaRPr>
          </a:p>
          <a:p>
            <a:pPr lvl="0">
              <a:buNone/>
            </a:pPr>
            <a:endParaRPr lang="en-US" dirty="0">
              <a:latin typeface="Arial" charset="0"/>
            </a:endParaRPr>
          </a:p>
          <a:p>
            <a:pPr marL="457200" lvl="1" indent="-228600">
              <a:buFont typeface="+mj-lt"/>
              <a:buAutoNum type="arabicPeriod"/>
            </a:pPr>
            <a:endParaRPr lang="en-US" dirty="0">
              <a:latin typeface="Arial" charset="0"/>
            </a:endParaRPr>
          </a:p>
          <a:p>
            <a:pPr lvl="2">
              <a:buFont typeface="Times New Roman" pitchFamily="18" charset="0"/>
              <a:buNone/>
            </a:pP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09378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 validation is an edit check. You use validations in</a:t>
            </a:r>
            <a:r>
              <a:rPr lang="en-US" sz="1100" b="0" i="0" kern="1200" baseline="0" dirty="0">
                <a:solidFill>
                  <a:schemeClr val="tx1"/>
                </a:solidFill>
                <a:latin typeface="+mn-lt"/>
                <a:ea typeface="+mn-ea"/>
                <a:cs typeface="+mn-cs"/>
              </a:rPr>
              <a:t> your application form pages to ensure integrity of the data entered by users. </a:t>
            </a:r>
            <a:r>
              <a:rPr lang="en-US" sz="1100" b="0" i="0" kern="1200" dirty="0">
                <a:solidFill>
                  <a:schemeClr val="tx1"/>
                </a:solidFill>
                <a:latin typeface="+mn-lt"/>
                <a:ea typeface="+mn-ea"/>
                <a:cs typeface="+mn-cs"/>
              </a:rPr>
              <a:t>Validations specific to a single item are page item validations. Validations that apply to an entire page are page validations.</a:t>
            </a:r>
            <a:r>
              <a:rPr lang="en-US" sz="1100" b="0" i="0" kern="1200" baseline="0" dirty="0">
                <a:solidFill>
                  <a:schemeClr val="tx1"/>
                </a:solidFill>
                <a:latin typeface="+mn-lt"/>
                <a:ea typeface="+mn-ea"/>
                <a:cs typeface="+mn-cs"/>
              </a:rPr>
              <a:t> That is, page validations are validations that apply to one or more items simultaneously. </a:t>
            </a:r>
          </a:p>
          <a:p>
            <a:r>
              <a:rPr lang="en-US" sz="1100" b="0" i="0" kern="1200" baseline="0" dirty="0">
                <a:solidFill>
                  <a:schemeClr val="tx1"/>
                </a:solidFill>
                <a:latin typeface="+mn-lt"/>
                <a:ea typeface="+mn-ea"/>
                <a:cs typeface="+mn-cs"/>
              </a:rPr>
              <a:t>Examples:</a:t>
            </a:r>
          </a:p>
          <a:p>
            <a:pPr lvl="1">
              <a:buFont typeface="Arial" pitchFamily="34" charset="0"/>
              <a:buChar char="•"/>
            </a:pPr>
            <a:r>
              <a:rPr lang="en-US" sz="1050" b="1" i="0" kern="1200" baseline="0" dirty="0">
                <a:solidFill>
                  <a:schemeClr val="tx1"/>
                </a:solidFill>
                <a:latin typeface="+mn-lt"/>
                <a:ea typeface="+mn-ea"/>
                <a:cs typeface="+mn-cs"/>
              </a:rPr>
              <a:t>Page Item Validation</a:t>
            </a:r>
            <a:r>
              <a:rPr lang="en-US" sz="1050" b="0" i="0" kern="1200" baseline="0" dirty="0">
                <a:solidFill>
                  <a:schemeClr val="tx1"/>
                </a:solidFill>
                <a:latin typeface="+mn-lt"/>
                <a:ea typeface="+mn-ea"/>
                <a:cs typeface="+mn-cs"/>
              </a:rPr>
              <a:t>: Hire date in an employee details form must be in the past.</a:t>
            </a:r>
          </a:p>
          <a:p>
            <a:pPr lvl="1">
              <a:buFont typeface="Arial" pitchFamily="34" charset="0"/>
              <a:buChar char="•"/>
            </a:pPr>
            <a:r>
              <a:rPr lang="en-US" sz="1100" b="1" i="0" kern="1200" baseline="0" dirty="0">
                <a:solidFill>
                  <a:schemeClr val="tx1"/>
                </a:solidFill>
                <a:latin typeface="+mn-lt"/>
                <a:ea typeface="+mn-ea"/>
                <a:cs typeface="+mn-cs"/>
              </a:rPr>
              <a:t>Page Validation</a:t>
            </a:r>
            <a:r>
              <a:rPr lang="en-US" sz="1100" b="0" i="0" kern="1200" baseline="0" dirty="0">
                <a:solidFill>
                  <a:schemeClr val="tx1"/>
                </a:solidFill>
                <a:latin typeface="+mn-lt"/>
                <a:ea typeface="+mn-ea"/>
                <a:cs typeface="+mn-cs"/>
              </a:rPr>
              <a:t>: In a feedback application, feedback request date and the feedback closed date should be in chronological order. That is, the validation ensures feedback closed date is later than feedback request date.</a:t>
            </a:r>
          </a:p>
          <a:p>
            <a:r>
              <a:rPr lang="en-US" sz="1100" b="0" i="0" kern="1200" dirty="0">
                <a:solidFill>
                  <a:schemeClr val="tx1"/>
                </a:solidFill>
                <a:latin typeface="+mn-lt"/>
                <a:ea typeface="+mn-ea"/>
                <a:cs typeface="+mn-cs"/>
              </a:rPr>
              <a:t>You can define a validation declaratively by selecting a validation method. You enter the actual validation edit check in the Validation Messages field. The validation you enter must be consistent with the validation type you selected.</a:t>
            </a:r>
          </a:p>
          <a:p>
            <a:r>
              <a:rPr lang="en-US" sz="1100" b="0" i="0" kern="1200" dirty="0">
                <a:solidFill>
                  <a:schemeClr val="tx1"/>
                </a:solidFill>
                <a:latin typeface="+mn-lt"/>
                <a:ea typeface="+mn-ea"/>
                <a:cs typeface="+mn-cs"/>
              </a:rPr>
              <a:t>If a page is submitted and some of the validations fail, Oracle Application Express redisplays the existing page with all inline validation errors. While displaying inline errors, Oracle Application Express does not execute computations, application processes, or page processes (for example, Automated Row Fetch) which are defined to execute during Page Rendering (in other words, all "On Load %" display points). The one exception is if the computations and processes use the condition type Inline Validation Errors Displayed.</a:t>
            </a:r>
          </a:p>
          <a:p>
            <a:r>
              <a:rPr lang="en-US" sz="1100" b="0" i="0" kern="1200" dirty="0">
                <a:solidFill>
                  <a:schemeClr val="tx1"/>
                </a:solidFill>
                <a:latin typeface="+mn-lt"/>
                <a:ea typeface="+mn-ea"/>
                <a:cs typeface="+mn-cs"/>
              </a:rPr>
              <a:t>The reason for skipping these computations and processes is that any of they could potentially alter the data entered by the user. For example, an Automated Row Fetch process would fetch and overwrite the modified data with the values from the database when the user actually wants to get the entered data in order to fix the validation error.</a:t>
            </a:r>
          </a:p>
          <a:p>
            <a:endParaRPr lang="en-US" sz="11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802779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sz="1200" b="0" i="0" kern="1200" dirty="0">
                <a:solidFill>
                  <a:schemeClr val="tx1"/>
                </a:solidFill>
                <a:latin typeface="+mn-lt"/>
                <a:ea typeface="+mn-ea"/>
                <a:cs typeface="+mn-cs"/>
              </a:rPr>
              <a:t>To create a validation in Page Designer,</a:t>
            </a:r>
            <a:r>
              <a:rPr lang="en-US" sz="1200" b="0" i="0" kern="1200" baseline="0" dirty="0">
                <a:solidFill>
                  <a:schemeClr val="tx1"/>
                </a:solidFill>
                <a:latin typeface="+mn-lt"/>
                <a:ea typeface="+mn-ea"/>
                <a:cs typeface="+mn-cs"/>
              </a:rPr>
              <a:t> perform the following steps:</a:t>
            </a:r>
          </a:p>
          <a:p>
            <a:pPr marL="457200" lvl="1" indent="-228600">
              <a:buFont typeface="+mj-lt"/>
              <a:buAutoNum type="arabicPeriod"/>
            </a:pPr>
            <a:r>
              <a:rPr lang="en-US" sz="1200" b="0" i="0" kern="1200" dirty="0">
                <a:solidFill>
                  <a:schemeClr val="tx1"/>
                </a:solidFill>
                <a:latin typeface="+mn-lt"/>
                <a:ea typeface="+mn-ea"/>
                <a:cs typeface="+mn-cs"/>
              </a:rPr>
              <a:t>Click the </a:t>
            </a:r>
            <a:r>
              <a:rPr lang="en-US" sz="1200" b="1" i="0" kern="1200" dirty="0">
                <a:solidFill>
                  <a:schemeClr val="tx1"/>
                </a:solidFill>
                <a:latin typeface="+mn-lt"/>
                <a:ea typeface="+mn-ea"/>
                <a:cs typeface="+mn-cs"/>
              </a:rPr>
              <a:t>Processing</a:t>
            </a:r>
            <a:r>
              <a:rPr lang="en-US" sz="1200" b="0" i="0" kern="1200" dirty="0">
                <a:solidFill>
                  <a:schemeClr val="tx1"/>
                </a:solidFill>
                <a:latin typeface="+mn-lt"/>
                <a:ea typeface="+mn-ea"/>
                <a:cs typeface="+mn-cs"/>
              </a:rPr>
              <a:t> tab in the left pane. Right-click </a:t>
            </a:r>
            <a:r>
              <a:rPr lang="en-US" sz="1200" b="1" i="0" kern="1200" dirty="0">
                <a:solidFill>
                  <a:schemeClr val="tx1"/>
                </a:solidFill>
                <a:latin typeface="+mn-lt"/>
                <a:ea typeface="+mn-ea"/>
                <a:cs typeface="+mn-cs"/>
              </a:rPr>
              <a:t>Validating</a:t>
            </a:r>
            <a:r>
              <a:rPr lang="en-US" sz="1200" b="0" i="0" kern="1200" dirty="0">
                <a:solidFill>
                  <a:schemeClr val="tx1"/>
                </a:solidFill>
                <a:latin typeface="+mn-lt"/>
                <a:ea typeface="+mn-ea"/>
                <a:cs typeface="+mn-cs"/>
              </a:rPr>
              <a:t> and select </a:t>
            </a:r>
            <a:r>
              <a:rPr lang="en-US" sz="1200" b="1" i="0" kern="1200" dirty="0">
                <a:solidFill>
                  <a:schemeClr val="tx1"/>
                </a:solidFill>
                <a:latin typeface="+mn-lt"/>
                <a:ea typeface="+mn-ea"/>
                <a:cs typeface="+mn-cs"/>
              </a:rPr>
              <a:t>Create Validation</a:t>
            </a:r>
            <a:r>
              <a:rPr lang="en-US" sz="1200" b="0" i="0" kern="1200" dirty="0">
                <a:solidFill>
                  <a:schemeClr val="tx1"/>
                </a:solidFill>
                <a:latin typeface="+mn-lt"/>
                <a:ea typeface="+mn-ea"/>
                <a:cs typeface="+mn-cs"/>
              </a:rPr>
              <a:t>. Validation attributes display in the Property Editor. </a:t>
            </a:r>
            <a:r>
              <a:rPr lang="en-IN" sz="1050" b="0" i="0" u="none" strike="noStrike" kern="1200" dirty="0">
                <a:solidFill>
                  <a:schemeClr val="tx1"/>
                </a:solidFill>
                <a:effectLst/>
                <a:latin typeface="+mn-lt"/>
                <a:ea typeface="+mn-ea"/>
                <a:cs typeface="+mn-cs"/>
              </a:rPr>
              <a:t>Attributes are organized in groups.</a:t>
            </a:r>
            <a:endParaRPr lang="en-US" sz="1200" b="0" i="0" kern="1200" dirty="0">
              <a:solidFill>
                <a:schemeClr val="tx1"/>
              </a:solidFill>
              <a:latin typeface="+mn-lt"/>
              <a:ea typeface="+mn-ea"/>
              <a:cs typeface="+mn-cs"/>
            </a:endParaRPr>
          </a:p>
          <a:p>
            <a:pPr marL="457200" lvl="1" indent="-228600">
              <a:buFont typeface="+mj-lt"/>
              <a:buAutoNum type="arabicPeriod"/>
            </a:pPr>
            <a:r>
              <a:rPr lang="en-US" sz="1200" b="0" i="0" kern="1200" dirty="0">
                <a:solidFill>
                  <a:schemeClr val="tx1"/>
                </a:solidFill>
                <a:latin typeface="+mn-lt"/>
                <a:ea typeface="+mn-ea"/>
                <a:cs typeface="+mn-cs"/>
              </a:rPr>
              <a:t>Edit the following attributes:</a:t>
            </a:r>
          </a:p>
          <a:p>
            <a:pPr lvl="3"/>
            <a:r>
              <a:rPr lang="en-US" sz="1200" b="0" i="0" kern="1200" dirty="0">
                <a:solidFill>
                  <a:schemeClr val="tx1"/>
                </a:solidFill>
                <a:latin typeface="+mn-lt"/>
                <a:ea typeface="+mn-ea"/>
                <a:cs typeface="+mn-cs"/>
              </a:rPr>
              <a:t>Identification &gt;Name: Enter the name of the validation.</a:t>
            </a:r>
          </a:p>
          <a:p>
            <a:pPr lvl="3"/>
            <a:r>
              <a:rPr lang="en-US" sz="1200" b="0" i="0" kern="1200" dirty="0">
                <a:solidFill>
                  <a:schemeClr val="tx1"/>
                </a:solidFill>
                <a:latin typeface="+mn-lt"/>
                <a:ea typeface="+mn-ea"/>
                <a:cs typeface="+mn-cs"/>
              </a:rPr>
              <a:t>Execution Options &gt; Sequence: Enter the sequence for this validation. The sequence determines the order of execution.</a:t>
            </a:r>
          </a:p>
          <a:p>
            <a:pPr lvl="3"/>
            <a:r>
              <a:rPr lang="en-US" sz="1200" b="0" i="0" kern="1200" dirty="0">
                <a:solidFill>
                  <a:schemeClr val="tx1"/>
                </a:solidFill>
                <a:latin typeface="+mn-lt"/>
                <a:ea typeface="+mn-ea"/>
                <a:cs typeface="+mn-cs"/>
              </a:rPr>
              <a:t>Validation &gt; Editable Region: Select the associated region.</a:t>
            </a:r>
          </a:p>
          <a:p>
            <a:pPr lvl="3"/>
            <a:r>
              <a:rPr lang="en-US" sz="1200" b="0" i="0" kern="1200" dirty="0">
                <a:solidFill>
                  <a:schemeClr val="tx1"/>
                </a:solidFill>
                <a:latin typeface="+mn-lt"/>
                <a:ea typeface="+mn-ea"/>
                <a:cs typeface="+mn-cs"/>
              </a:rPr>
              <a:t>Validation &gt;Type:  Select the type of equality to be tested for this validation. Depending on your selection, one or more additional attributes are required to fully define this validation. If the validation passes the equality test, or evaluates to TRUE, then the validation error message does not display. Validation error messages display when the validation fails the equality test, or evaluates to FALSE, or a non-empty text string is returned.</a:t>
            </a:r>
          </a:p>
          <a:p>
            <a:pPr lvl="3"/>
            <a:r>
              <a:rPr lang="en-US" sz="1200" b="0" i="0" kern="1200" dirty="0">
                <a:solidFill>
                  <a:schemeClr val="tx1"/>
                </a:solidFill>
                <a:latin typeface="+mn-lt"/>
                <a:ea typeface="+mn-ea"/>
                <a:cs typeface="+mn-cs"/>
              </a:rPr>
              <a:t>Validation &gt; Always Execute: Specify whether this validation always executes. If set to </a:t>
            </a:r>
            <a:r>
              <a:rPr lang="en-US" sz="1200" b="1" i="0" kern="1200" dirty="0">
                <a:solidFill>
                  <a:schemeClr val="tx1"/>
                </a:solidFill>
                <a:latin typeface="+mn-lt"/>
                <a:ea typeface="+mn-ea"/>
                <a:cs typeface="+mn-cs"/>
              </a:rPr>
              <a:t>Yes</a:t>
            </a:r>
            <a:r>
              <a:rPr lang="en-US" sz="1200" b="0" i="0" kern="1200" dirty="0">
                <a:solidFill>
                  <a:schemeClr val="tx1"/>
                </a:solidFill>
                <a:latin typeface="+mn-lt"/>
                <a:ea typeface="+mn-ea"/>
                <a:cs typeface="+mn-cs"/>
              </a:rPr>
              <a:t>, this validation is always evaluated, irrespective of the Execute Validations setting defined against the button that submitted the page. If set to </a:t>
            </a:r>
            <a:r>
              <a:rPr lang="en-US" sz="1200" b="1" i="0" kern="1200" dirty="0">
                <a:solidFill>
                  <a:schemeClr val="tx1"/>
                </a:solidFill>
                <a:latin typeface="+mn-lt"/>
                <a:ea typeface="+mn-ea"/>
                <a:cs typeface="+mn-cs"/>
              </a:rPr>
              <a:t>No</a:t>
            </a:r>
            <a:r>
              <a:rPr lang="en-US" sz="1200" b="0" i="0" kern="1200" dirty="0">
                <a:solidFill>
                  <a:schemeClr val="tx1"/>
                </a:solidFill>
                <a:latin typeface="+mn-lt"/>
                <a:ea typeface="+mn-ea"/>
                <a:cs typeface="+mn-cs"/>
              </a:rPr>
              <a:t>, this validation is only evaluated if the triggering button has an Execute Validations setting of </a:t>
            </a:r>
            <a:r>
              <a:rPr lang="en-US" sz="1200" b="1" i="0" kern="1200" dirty="0">
                <a:solidFill>
                  <a:schemeClr val="tx1"/>
                </a:solidFill>
                <a:latin typeface="+mn-lt"/>
                <a:ea typeface="+mn-ea"/>
                <a:cs typeface="+mn-cs"/>
              </a:rPr>
              <a:t>Yes</a:t>
            </a:r>
            <a:r>
              <a:rPr lang="en-US" sz="1200" b="0" i="0" kern="1200" dirty="0">
                <a:solidFill>
                  <a:schemeClr val="tx1"/>
                </a:solidFill>
                <a:latin typeface="+mn-lt"/>
                <a:ea typeface="+mn-ea"/>
                <a:cs typeface="+mn-cs"/>
              </a:rPr>
              <a:t>.</a:t>
            </a:r>
          </a:p>
          <a:p>
            <a:pPr lvl="3"/>
            <a:r>
              <a:rPr lang="en-US" sz="1200" b="0" i="0" kern="1200" dirty="0">
                <a:solidFill>
                  <a:schemeClr val="tx1"/>
                </a:solidFill>
                <a:latin typeface="+mn-lt"/>
                <a:ea typeface="+mn-ea"/>
                <a:cs typeface="+mn-cs"/>
              </a:rPr>
              <a:t>Error &gt; Error Message: Enter text for the error message.</a:t>
            </a:r>
          </a:p>
          <a:p>
            <a:pPr lvl="3"/>
            <a:r>
              <a:rPr lang="en-US" sz="1200" b="0" i="0" kern="1200" dirty="0">
                <a:solidFill>
                  <a:schemeClr val="tx1"/>
                </a:solidFill>
                <a:latin typeface="+mn-lt"/>
                <a:ea typeface="+mn-ea"/>
                <a:cs typeface="+mn-cs"/>
              </a:rPr>
              <a:t>Error &gt; Display Location: Select where the error message displays for this validation. Validation error messages display on a separate error page, or inline with the existing page. Inline error messages display underneath the Associated Item label and/or in a Notification area, defined as part of the page template.</a:t>
            </a:r>
          </a:p>
          <a:p>
            <a:pPr lvl="3"/>
            <a:r>
              <a:rPr lang="en-US" sz="1200" b="0" i="0" kern="1200" dirty="0">
                <a:solidFill>
                  <a:schemeClr val="tx1"/>
                </a:solidFill>
                <a:latin typeface="+mn-lt"/>
                <a:ea typeface="+mn-ea"/>
                <a:cs typeface="+mn-cs"/>
              </a:rPr>
              <a:t>Error &gt; Associated Item/Column: Select the item or column where this validation error message displays.  If you select an item and the Error message display location includes </a:t>
            </a:r>
            <a:r>
              <a:rPr lang="en-US" sz="1200" b="1" i="0" kern="1200" dirty="0">
                <a:solidFill>
                  <a:schemeClr val="tx1"/>
                </a:solidFill>
                <a:latin typeface="+mn-lt"/>
                <a:ea typeface="+mn-ea"/>
                <a:cs typeface="+mn-cs"/>
              </a:rPr>
              <a:t>Inline with Field</a:t>
            </a:r>
            <a:r>
              <a:rPr lang="en-US" sz="1200" b="0" i="0" kern="1200" dirty="0">
                <a:solidFill>
                  <a:schemeClr val="tx1"/>
                </a:solidFill>
                <a:latin typeface="+mn-lt"/>
                <a:ea typeface="+mn-ea"/>
                <a:cs typeface="+mn-cs"/>
              </a:rPr>
              <a:t>, the error message displays underneath the label of the specified item. If the Error message display location does not include </a:t>
            </a:r>
            <a:r>
              <a:rPr lang="en-US" sz="1200" b="1" i="0" kern="1200" dirty="0">
                <a:solidFill>
                  <a:schemeClr val="tx1"/>
                </a:solidFill>
                <a:latin typeface="+mn-lt"/>
                <a:ea typeface="+mn-ea"/>
                <a:cs typeface="+mn-cs"/>
              </a:rPr>
              <a:t>Inline with Field</a:t>
            </a:r>
            <a:r>
              <a:rPr lang="en-US" sz="1200" b="0" i="0" kern="1200" dirty="0">
                <a:solidFill>
                  <a:schemeClr val="tx1"/>
                </a:solidFill>
                <a:latin typeface="+mn-lt"/>
                <a:ea typeface="+mn-ea"/>
                <a:cs typeface="+mn-cs"/>
              </a:rPr>
              <a:t>, this attribute has no impact on the display of the error message.</a:t>
            </a:r>
          </a:p>
          <a:p>
            <a:pPr marL="342900" lvl="1" indent="-228600">
              <a:buFont typeface="+mj-lt"/>
              <a:buAutoNum type="arabicPeriod"/>
            </a:pPr>
            <a:r>
              <a:rPr lang="en-US" sz="1200" b="0" i="0" kern="1200" dirty="0">
                <a:solidFill>
                  <a:schemeClr val="tx1"/>
                </a:solidFill>
                <a:latin typeface="+mn-lt"/>
                <a:ea typeface="+mn-ea"/>
                <a:cs typeface="+mn-cs"/>
              </a:rPr>
              <a:t>Click </a:t>
            </a:r>
            <a:r>
              <a:rPr lang="en-US" sz="1200" b="1" i="0" kern="1200" dirty="0">
                <a:solidFill>
                  <a:schemeClr val="tx1"/>
                </a:solidFill>
                <a:latin typeface="+mn-lt"/>
                <a:ea typeface="+mn-ea"/>
                <a:cs typeface="+mn-cs"/>
              </a:rPr>
              <a:t>Save</a:t>
            </a:r>
            <a:r>
              <a:rPr lang="en-US" sz="1200" b="0" i="0" kern="1200" dirty="0">
                <a:solidFill>
                  <a:schemeClr val="tx1"/>
                </a:solidFill>
                <a:latin typeface="+mn-lt"/>
                <a:ea typeface="+mn-ea"/>
                <a:cs typeface="+mn-cs"/>
              </a:rPr>
              <a:t>.</a:t>
            </a:r>
          </a:p>
          <a:p>
            <a:pPr marL="971550" lvl="4" indent="-228600">
              <a:buFont typeface="+mj-lt"/>
              <a:buAutoNum type="arabicPeriod"/>
            </a:pPr>
            <a:endParaRPr lang="en-US" sz="1200" b="0" i="0" kern="1200" dirty="0">
              <a:solidFill>
                <a:schemeClr val="tx1"/>
              </a:solidFill>
              <a:latin typeface="+mn-lt"/>
              <a:ea typeface="+mn-ea"/>
              <a:cs typeface="+mn-cs"/>
            </a:endParaRPr>
          </a:p>
          <a:p>
            <a:pPr marL="971550" lvl="4" indent="-228600">
              <a:buFont typeface="+mj-lt"/>
              <a:buAutoNum type="arabicPeriod"/>
            </a:pPr>
            <a:endParaRPr lang="en-US" sz="12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822836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latin typeface="Arial" charset="0"/>
              </a:rPr>
              <a:t>In the slide example, you create a validation to ensure that the value entered in the Hire Date field is less than the current date. You display the error message inline with the Hire Date field and in notification. In</a:t>
            </a:r>
            <a:r>
              <a:rPr lang="en-US" baseline="0" dirty="0">
                <a:latin typeface="Arial" charset="0"/>
              </a:rPr>
              <a:t> the next slide, you learn how to create this validation.</a:t>
            </a:r>
            <a:endParaRPr lang="en-US" dirty="0">
              <a:latin typeface="Arial" charset="0"/>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10792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 create a SQL Validation,</a:t>
            </a:r>
            <a:r>
              <a:rPr lang="en-US" baseline="0" dirty="0"/>
              <a:t> perform the following steps:</a:t>
            </a:r>
          </a:p>
          <a:p>
            <a:pPr marL="457200" lvl="1" indent="-228600">
              <a:buFont typeface="+mj-lt"/>
              <a:buAutoNum type="arabicPeriod"/>
            </a:pPr>
            <a:r>
              <a:rPr lang="en-US" baseline="0" dirty="0"/>
              <a:t>View your form page in page designer</a:t>
            </a:r>
          </a:p>
          <a:p>
            <a:pPr marL="457200" lvl="1" indent="-228600">
              <a:buFont typeface="+mj-lt"/>
              <a:buAutoNum type="arabicPeriod"/>
            </a:pPr>
            <a:r>
              <a:rPr lang="en-US" dirty="0"/>
              <a:t>In Rendering, expand</a:t>
            </a:r>
            <a:r>
              <a:rPr lang="en-US" baseline="0" dirty="0"/>
              <a:t> items, select the page item on which you want to create the validation. Right click the page item and select </a:t>
            </a:r>
            <a:r>
              <a:rPr lang="en-US" b="1" baseline="0" dirty="0"/>
              <a:t>Create Validation</a:t>
            </a:r>
            <a:r>
              <a:rPr lang="en-US" baseline="0" dirty="0"/>
              <a:t>. Alternatively, select </a:t>
            </a:r>
            <a:r>
              <a:rPr lang="en-US" b="1" baseline="0" dirty="0"/>
              <a:t>Processing</a:t>
            </a:r>
            <a:r>
              <a:rPr lang="en-US" baseline="0" dirty="0"/>
              <a:t>, right-click </a:t>
            </a:r>
            <a:r>
              <a:rPr lang="en-US" b="1" baseline="0" dirty="0"/>
              <a:t>Validating</a:t>
            </a:r>
            <a:r>
              <a:rPr lang="en-US" baseline="0" dirty="0"/>
              <a:t> and select </a:t>
            </a:r>
            <a:r>
              <a:rPr lang="en-US" b="1" baseline="0" dirty="0"/>
              <a:t>Create Validation</a:t>
            </a:r>
            <a:r>
              <a:rPr lang="en-US" baseline="0" dirty="0"/>
              <a:t>. In the slide example, right-click P&lt;n&gt;_HIREDATE and select </a:t>
            </a:r>
            <a:r>
              <a:rPr lang="en-US" b="1" baseline="0" dirty="0"/>
              <a:t>Create Validation</a:t>
            </a:r>
            <a:r>
              <a:rPr lang="en-US" b="0" baseline="0" dirty="0"/>
              <a:t>.</a:t>
            </a:r>
          </a:p>
          <a:p>
            <a:pPr marL="457200" lvl="1" indent="-228600">
              <a:buFont typeface="+mj-lt"/>
              <a:buAutoNum type="arabicPeriod"/>
            </a:pPr>
            <a:r>
              <a:rPr lang="en-US" baseline="0" dirty="0"/>
              <a:t>Under Identification, enter a name for the validation.</a:t>
            </a:r>
          </a:p>
          <a:p>
            <a:pPr marL="457200" lvl="1" indent="-228600">
              <a:buFont typeface="+mj-lt"/>
              <a:buAutoNum type="arabicPeriod"/>
            </a:pPr>
            <a:r>
              <a:rPr lang="en-US" baseline="0" dirty="0"/>
              <a:t>Under Validation, select SQL Expression for validation type.</a:t>
            </a:r>
          </a:p>
          <a:p>
            <a:pPr marL="457200" lvl="1" indent="-228600">
              <a:buFont typeface="+mj-lt"/>
              <a:buAutoNum type="arabicPeriod"/>
            </a:pPr>
            <a:r>
              <a:rPr lang="en-US" baseline="0" dirty="0"/>
              <a:t>Under SQL Expression, enter your SQL. For example, in the slide, enter </a:t>
            </a:r>
            <a:r>
              <a:rPr lang="en-US" b="1" baseline="0" dirty="0"/>
              <a:t>to_date(:HIREDATE) &lt; SYSDATE</a:t>
            </a:r>
          </a:p>
          <a:p>
            <a:pPr marL="457200" lvl="1" indent="-228600">
              <a:buFont typeface="+mj-lt"/>
              <a:buAutoNum type="arabicPeriod"/>
            </a:pPr>
            <a:r>
              <a:rPr lang="en-US" baseline="0" dirty="0"/>
              <a:t>Under Error &gt; Error Message, specify an error message. </a:t>
            </a:r>
          </a:p>
          <a:p>
            <a:pPr marL="457200" lvl="1" indent="-228600">
              <a:buFont typeface="+mj-lt"/>
              <a:buAutoNum type="arabicPeriod"/>
            </a:pPr>
            <a:r>
              <a:rPr lang="en-US" baseline="0" dirty="0"/>
              <a:t>Under Error &gt; Display Location, select a location to display your message. You can also select the Associated Item from the select list.</a:t>
            </a:r>
          </a:p>
          <a:p>
            <a:pPr marL="457200" lvl="1" indent="-228600">
              <a:buFont typeface="+mj-lt"/>
              <a:buAutoNum type="arabicPeriod"/>
            </a:pPr>
            <a:r>
              <a:rPr lang="en-US" baseline="0" dirty="0"/>
              <a:t>Click </a:t>
            </a:r>
            <a:r>
              <a:rPr lang="en-US" b="1" baseline="0" dirty="0"/>
              <a:t>Save</a:t>
            </a:r>
            <a:r>
              <a:rPr lang="en-US" baseline="0" dirty="0"/>
              <a:t>.</a:t>
            </a:r>
          </a:p>
          <a:p>
            <a:pPr marL="457200" lvl="1" indent="-228600">
              <a:buFont typeface="+mj-lt"/>
              <a:buNone/>
            </a:pPr>
            <a:endParaRPr lang="en-US" baseline="0" dirty="0"/>
          </a:p>
          <a:p>
            <a:pPr marL="457200" lvl="1"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34109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a:t>
            </a:r>
            <a:r>
              <a:rPr lang="en-US" baseline="0" dirty="0"/>
              <a:t> example shows creating a validation in the Place Order wizard in the Sample Database Application. This PL/SQL validation ensures that at least one product must be added to the cart in order to complete the order.</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05383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234306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 create a PL/SQL Validation,</a:t>
            </a:r>
            <a:r>
              <a:rPr lang="en-US" baseline="0" dirty="0"/>
              <a:t> perform the following steps:</a:t>
            </a:r>
          </a:p>
          <a:p>
            <a:pPr marL="457200" lvl="1" indent="-228600">
              <a:buFont typeface="+mj-lt"/>
              <a:buAutoNum type="arabicPeriod"/>
            </a:pPr>
            <a:r>
              <a:rPr lang="en-US" baseline="0" dirty="0"/>
              <a:t>View your form page in page designer</a:t>
            </a:r>
          </a:p>
          <a:p>
            <a:pPr marL="457200" lvl="1" indent="-228600">
              <a:buFont typeface="+mj-lt"/>
              <a:buAutoNum type="arabicPeriod"/>
            </a:pPr>
            <a:r>
              <a:rPr lang="en-US" dirty="0"/>
              <a:t>In Rendering, expand</a:t>
            </a:r>
            <a:r>
              <a:rPr lang="en-US" baseline="0" dirty="0"/>
              <a:t> items, select the page item on which you want to create the validation. Right click the page item and select </a:t>
            </a:r>
            <a:r>
              <a:rPr lang="en-US" b="1" baseline="0" dirty="0"/>
              <a:t>Create Validation</a:t>
            </a:r>
            <a:r>
              <a:rPr lang="en-US" baseline="0" dirty="0"/>
              <a:t>. Alternatively, click Processing, right-click </a:t>
            </a:r>
            <a:r>
              <a:rPr lang="en-US" b="1" baseline="0" dirty="0"/>
              <a:t>Validating</a:t>
            </a:r>
            <a:r>
              <a:rPr lang="en-US" baseline="0" dirty="0"/>
              <a:t> and select </a:t>
            </a:r>
            <a:r>
              <a:rPr lang="en-US" b="1" baseline="0" dirty="0"/>
              <a:t>Create Validation</a:t>
            </a:r>
            <a:r>
              <a:rPr lang="en-US" baseline="0" dirty="0"/>
              <a:t>. In the slide example, right-click P&lt;n&gt;_PRODUCT_ID and select </a:t>
            </a:r>
            <a:r>
              <a:rPr lang="en-US" b="1" baseline="0" dirty="0"/>
              <a:t>Create Validation</a:t>
            </a:r>
            <a:r>
              <a:rPr lang="en-US" b="0" baseline="0" dirty="0"/>
              <a:t>.</a:t>
            </a:r>
          </a:p>
          <a:p>
            <a:pPr marL="457200" lvl="1" indent="-228600">
              <a:buFont typeface="+mj-lt"/>
              <a:buAutoNum type="arabicPeriod"/>
            </a:pPr>
            <a:r>
              <a:rPr lang="en-US" baseline="0" dirty="0"/>
              <a:t>Under Identification, enter a name for the validation.</a:t>
            </a:r>
          </a:p>
          <a:p>
            <a:pPr marL="457200" lvl="1" indent="-228600">
              <a:buFont typeface="+mj-lt"/>
              <a:buAutoNum type="arabicPeriod"/>
            </a:pPr>
            <a:r>
              <a:rPr lang="en-US" baseline="0" dirty="0"/>
              <a:t>Under Validation, select </a:t>
            </a:r>
            <a:r>
              <a:rPr lang="en-US" b="1" baseline="0" dirty="0"/>
              <a:t>PL/SQL Function Body (returning Boolean)</a:t>
            </a:r>
            <a:r>
              <a:rPr lang="en-US" baseline="0" dirty="0"/>
              <a:t> for Type.</a:t>
            </a:r>
          </a:p>
          <a:p>
            <a:pPr marL="457200" lvl="1" indent="-228600">
              <a:buFont typeface="+mj-lt"/>
              <a:buAutoNum type="arabicPeriod"/>
            </a:pPr>
            <a:r>
              <a:rPr lang="en-US" baseline="0" dirty="0"/>
              <a:t>Enter your PL/SQL code.</a:t>
            </a:r>
          </a:p>
          <a:p>
            <a:pPr marL="457200" lvl="1" indent="-228600">
              <a:buFont typeface="+mj-lt"/>
              <a:buAutoNum type="arabicPeriod"/>
            </a:pPr>
            <a:r>
              <a:rPr lang="en-US" baseline="0" dirty="0"/>
              <a:t>Under Error &gt; Error Message, specify an error message. </a:t>
            </a:r>
          </a:p>
          <a:p>
            <a:pPr marL="457200" lvl="1" indent="-228600">
              <a:buFont typeface="+mj-lt"/>
              <a:buAutoNum type="arabicPeriod"/>
            </a:pPr>
            <a:r>
              <a:rPr lang="en-US" baseline="0" dirty="0"/>
              <a:t>Under Error &gt; Display Location, select a location to display your message. </a:t>
            </a:r>
          </a:p>
          <a:p>
            <a:pPr marL="457200" lvl="1" indent="-228600">
              <a:buFont typeface="+mj-lt"/>
              <a:buAutoNum type="arabicPeriod"/>
            </a:pPr>
            <a:r>
              <a:rPr lang="en-US" baseline="0" dirty="0"/>
              <a:t>Under Server-side Condition, for When Button Pressed, </a:t>
            </a:r>
            <a:r>
              <a:rPr lang="en-IN" sz="1050" b="0" i="0" u="none" strike="noStrike" kern="1200" dirty="0">
                <a:solidFill>
                  <a:schemeClr val="tx1"/>
                </a:solidFill>
                <a:effectLst/>
                <a:latin typeface="+mn-lt"/>
                <a:ea typeface="+mn-ea"/>
                <a:cs typeface="+mn-cs"/>
              </a:rPr>
              <a:t>select a button from the list. In the slide example, you want the validation </a:t>
            </a:r>
            <a:r>
              <a:rPr lang="en-US" baseline="0" dirty="0"/>
              <a:t>select </a:t>
            </a:r>
            <a:r>
              <a:rPr lang="en-IN" sz="1050" b="0" i="0" u="none" strike="noStrike" kern="1200" dirty="0">
                <a:solidFill>
                  <a:schemeClr val="tx1"/>
                </a:solidFill>
                <a:effectLst/>
                <a:latin typeface="+mn-lt"/>
                <a:ea typeface="+mn-ea"/>
                <a:cs typeface="+mn-cs"/>
              </a:rPr>
              <a:t>to execute only when the NEXT button is clicked. </a:t>
            </a:r>
            <a:endParaRPr lang="en-US" baseline="0" dirty="0"/>
          </a:p>
          <a:p>
            <a:pPr marL="457200" lvl="1" indent="-228600">
              <a:buFont typeface="+mj-lt"/>
              <a:buAutoNum type="arabicPeriod"/>
            </a:pPr>
            <a:r>
              <a:rPr lang="en-US" baseline="0" dirty="0"/>
              <a:t>Click </a:t>
            </a:r>
            <a:r>
              <a:rPr lang="en-US" b="1" baseline="0" dirty="0"/>
              <a:t>Save</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38349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example shows</a:t>
            </a:r>
            <a:r>
              <a:rPr lang="en-US" baseline="0" dirty="0"/>
              <a:t> creating a validation on the Customer Details page. This validation ensures that the customer’s phone number entered is in the specified xxx-xxx-</a:t>
            </a:r>
            <a:r>
              <a:rPr lang="en-US" baseline="0" dirty="0" err="1"/>
              <a:t>xxxx</a:t>
            </a:r>
            <a:r>
              <a:rPr lang="en-US" baseline="0" dirty="0"/>
              <a:t> format. This regular expression validation throws an error if you enter the phone number in a format other than the recognized one.</a:t>
            </a:r>
          </a:p>
          <a:p>
            <a:r>
              <a:rPr lang="en-US" sz="1100" b="0" i="0" kern="1200" dirty="0">
                <a:solidFill>
                  <a:schemeClr val="tx1"/>
                </a:solidFill>
                <a:latin typeface="+mn-lt"/>
                <a:ea typeface="+mn-ea"/>
                <a:cs typeface="+mn-cs"/>
              </a:rPr>
              <a:t>Regular expressions enable you to search for patterns in string data by using standardized syntax conventions, rather than just a straight character comparisons.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509081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 create</a:t>
            </a:r>
            <a:r>
              <a:rPr lang="en-US" baseline="0" dirty="0"/>
              <a:t> a regular expression validation type, perform the following steps:</a:t>
            </a:r>
          </a:p>
          <a:p>
            <a:pPr marL="457200" lvl="1" indent="-228600">
              <a:buFont typeface="+mj-lt"/>
              <a:buAutoNum type="arabicPeriod"/>
            </a:pPr>
            <a:r>
              <a:rPr lang="en-US" baseline="0" dirty="0"/>
              <a:t>View your form page in page designer</a:t>
            </a:r>
          </a:p>
          <a:p>
            <a:pPr marL="457200" lvl="1" indent="-228600">
              <a:buFont typeface="+mj-lt"/>
              <a:buAutoNum type="arabicPeriod"/>
            </a:pPr>
            <a:r>
              <a:rPr lang="en-US" dirty="0"/>
              <a:t>In Rendering, expand</a:t>
            </a:r>
            <a:r>
              <a:rPr lang="en-US" baseline="0" dirty="0"/>
              <a:t> items, select the page item on which you want to create the validation. Right click the page item and select </a:t>
            </a:r>
            <a:r>
              <a:rPr lang="en-US" b="1" baseline="0" dirty="0"/>
              <a:t>Create Validation</a:t>
            </a:r>
            <a:r>
              <a:rPr lang="en-US" baseline="0" dirty="0"/>
              <a:t>. Alternatively, click Processing, right-click </a:t>
            </a:r>
            <a:r>
              <a:rPr lang="en-US" b="1" baseline="0" dirty="0"/>
              <a:t>Validating</a:t>
            </a:r>
            <a:r>
              <a:rPr lang="en-US" baseline="0" dirty="0"/>
              <a:t> and select </a:t>
            </a:r>
            <a:r>
              <a:rPr lang="en-US" b="1" baseline="0" dirty="0"/>
              <a:t>Create Validation</a:t>
            </a:r>
            <a:r>
              <a:rPr lang="en-US" baseline="0" dirty="0"/>
              <a:t>. </a:t>
            </a:r>
          </a:p>
          <a:p>
            <a:pPr marL="457200" lvl="1" indent="-228600">
              <a:buFont typeface="+mj-lt"/>
              <a:buAutoNum type="arabicPeriod"/>
            </a:pPr>
            <a:r>
              <a:rPr lang="en-US" baseline="0" dirty="0"/>
              <a:t>Under Identification, enter a name for the validation.</a:t>
            </a:r>
          </a:p>
          <a:p>
            <a:pPr marL="457200" lvl="1" indent="-228600">
              <a:buFont typeface="+mj-lt"/>
              <a:buAutoNum type="arabicPeriod"/>
            </a:pPr>
            <a:r>
              <a:rPr lang="en-US" baseline="0" dirty="0"/>
              <a:t>Under Validation, select </a:t>
            </a:r>
            <a:r>
              <a:rPr lang="en-US" b="1" baseline="0" dirty="0"/>
              <a:t>Item matches Regular Expression</a:t>
            </a:r>
            <a:r>
              <a:rPr lang="en-US" baseline="0" dirty="0"/>
              <a:t> type.</a:t>
            </a:r>
          </a:p>
          <a:p>
            <a:pPr marL="457200" lvl="1" indent="-228600">
              <a:buFont typeface="+mj-lt"/>
              <a:buAutoNum type="arabicPeriod"/>
            </a:pPr>
            <a:r>
              <a:rPr lang="en-US" baseline="0" dirty="0"/>
              <a:t>For item, select the page item. In the slide example, select P&lt;n&gt;_PHONE_NUMBER1.</a:t>
            </a:r>
          </a:p>
          <a:p>
            <a:pPr marL="457200" lvl="1" indent="-228600">
              <a:buFont typeface="+mj-lt"/>
              <a:buAutoNum type="arabicPeriod"/>
            </a:pPr>
            <a:r>
              <a:rPr lang="en-US" sz="1050" b="0" i="0" kern="1200" dirty="0">
                <a:solidFill>
                  <a:schemeClr val="tx1"/>
                </a:solidFill>
                <a:latin typeface="+mn-lt"/>
                <a:ea typeface="+mn-ea"/>
                <a:cs typeface="+mn-cs"/>
              </a:rPr>
              <a:t>Enter the regular expression used to match the item specified for this validation. </a:t>
            </a:r>
            <a:endParaRPr lang="en-US" baseline="0" dirty="0"/>
          </a:p>
          <a:p>
            <a:pPr marL="457200" lvl="1" indent="-228600">
              <a:buFont typeface="+mj-lt"/>
              <a:buAutoNum type="arabicPeriod"/>
            </a:pPr>
            <a:r>
              <a:rPr lang="en-US" baseline="0" dirty="0"/>
              <a:t>Under Error &gt; Error Message, specify an error message. In the slide example, </a:t>
            </a:r>
            <a:r>
              <a:rPr lang="en-US" sz="1200" b="0" i="0" kern="1200" baseline="0" dirty="0">
                <a:solidFill>
                  <a:schemeClr val="tx1"/>
                </a:solidFill>
                <a:latin typeface="+mn-lt"/>
                <a:ea typeface="+mn-ea"/>
                <a:cs typeface="+mn-cs"/>
              </a:rPr>
              <a:t>y</a:t>
            </a:r>
            <a:r>
              <a:rPr lang="en-US" sz="1200" b="0" i="0" kern="1200" dirty="0">
                <a:solidFill>
                  <a:schemeClr val="tx1"/>
                </a:solidFill>
                <a:latin typeface="+mn-lt"/>
                <a:ea typeface="+mn-ea"/>
                <a:cs typeface="+mn-cs"/>
              </a:rPr>
              <a:t>ou use </a:t>
            </a:r>
            <a:r>
              <a:rPr lang="en-US" sz="1200" dirty="0">
                <a:latin typeface="Courier New" pitchFamily="49" charset="0"/>
                <a:cs typeface="Courier New" pitchFamily="49" charset="0"/>
              </a:rPr>
              <a:t>#LABEL#</a:t>
            </a:r>
            <a:r>
              <a:rPr lang="en-US" sz="1200" b="0" i="0" kern="1200" dirty="0">
                <a:solidFill>
                  <a:schemeClr val="tx1"/>
                </a:solidFill>
                <a:latin typeface="+mn-lt"/>
                <a:ea typeface="+mn-ea"/>
                <a:cs typeface="+mn-cs"/>
              </a:rPr>
              <a:t> as placeholder for the label of the associated page item.</a:t>
            </a:r>
            <a:endParaRPr lang="en-US" sz="1200" baseline="0" dirty="0"/>
          </a:p>
          <a:p>
            <a:pPr marL="457200" lvl="1" indent="-228600">
              <a:buFont typeface="+mj-lt"/>
              <a:buAutoNum type="arabicPeriod"/>
            </a:pPr>
            <a:r>
              <a:rPr lang="en-US" baseline="0" dirty="0"/>
              <a:t>Under Error &gt; Display Location, select a location to display your message. Select the page item for Associated Item. For example, in the slide, ensure that P&lt;n&gt;_PHONE_NUMBER1 is selected.</a:t>
            </a:r>
          </a:p>
          <a:p>
            <a:pPr marL="457200" lvl="1" indent="-228600">
              <a:buFont typeface="+mj-lt"/>
              <a:buAutoNum type="arabicPeriod"/>
            </a:pPr>
            <a:r>
              <a:rPr lang="en-US" baseline="0" dirty="0"/>
              <a:t>Click </a:t>
            </a:r>
            <a:r>
              <a:rPr lang="en-US" b="1" baseline="0" dirty="0"/>
              <a:t>Save</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1355521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example shows a row</a:t>
            </a:r>
            <a:r>
              <a:rPr lang="en-US" baseline="0" dirty="0"/>
              <a:t> validation created in the Employees editable interactive grid. This validation ensures that the commission entered must be less than 1.5 times the salary value. In the next slide,  you learn how to create a row validation.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740886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0" indent="-228600">
              <a:buFont typeface="+mj-lt"/>
              <a:buNone/>
            </a:pPr>
            <a:r>
              <a:rPr lang="en-US" dirty="0"/>
              <a:t>To add a row validation in an interactive</a:t>
            </a:r>
            <a:r>
              <a:rPr lang="en-US" baseline="0" dirty="0"/>
              <a:t> grid, perform the following steps:</a:t>
            </a:r>
          </a:p>
          <a:p>
            <a:pPr marL="457200" lvl="1" indent="-228600">
              <a:buFont typeface="+mj-lt"/>
              <a:buAutoNum type="arabicPeriod"/>
            </a:pPr>
            <a:r>
              <a:rPr lang="en-US" dirty="0"/>
              <a:t>In page designer,</a:t>
            </a:r>
            <a:r>
              <a:rPr lang="en-US" baseline="0" dirty="0"/>
              <a:t> click Processing. Right-click </a:t>
            </a:r>
            <a:r>
              <a:rPr lang="en-US" b="1" baseline="0" dirty="0"/>
              <a:t>Validating</a:t>
            </a:r>
            <a:r>
              <a:rPr lang="en-US" baseline="0" dirty="0"/>
              <a:t> and select </a:t>
            </a:r>
            <a:r>
              <a:rPr lang="en-US" b="1" baseline="0" dirty="0"/>
              <a:t>Create Validation</a:t>
            </a:r>
            <a:r>
              <a:rPr lang="en-US" baseline="0" dirty="0"/>
              <a:t>. </a:t>
            </a:r>
          </a:p>
          <a:p>
            <a:pPr marL="457200" lvl="1" indent="-228600">
              <a:buFont typeface="+mj-lt"/>
              <a:buAutoNum type="arabicPeriod"/>
            </a:pPr>
            <a:r>
              <a:rPr lang="en-US" baseline="0" dirty="0"/>
              <a:t>Under Identification, enter a name for the validation.</a:t>
            </a:r>
          </a:p>
          <a:p>
            <a:pPr marL="457200" lvl="1" indent="-228600">
              <a:buFont typeface="+mj-lt"/>
              <a:buAutoNum type="arabicPeriod"/>
            </a:pPr>
            <a:r>
              <a:rPr lang="en-US" baseline="0" dirty="0"/>
              <a:t>Under Validation, select a editable region. In the slide example, you select Validation editable region. Then, select a validation type. In the slide example, you select SQL Expression.</a:t>
            </a:r>
          </a:p>
          <a:p>
            <a:pPr marL="457200" lvl="1" indent="-228600">
              <a:buFont typeface="+mj-lt"/>
              <a:buAutoNum type="arabicPeriod"/>
            </a:pPr>
            <a:r>
              <a:rPr lang="en-US" sz="1050" b="0" i="0" kern="1200" dirty="0">
                <a:solidFill>
                  <a:schemeClr val="tx1"/>
                </a:solidFill>
                <a:latin typeface="+mn-lt"/>
                <a:ea typeface="+mn-ea"/>
                <a:cs typeface="+mn-cs"/>
              </a:rPr>
              <a:t>Enter the SQL Expression. </a:t>
            </a:r>
            <a:endParaRPr lang="en-US" baseline="0" dirty="0"/>
          </a:p>
          <a:p>
            <a:pPr marL="457200" lvl="1" indent="-228600">
              <a:buFont typeface="+mj-lt"/>
              <a:buAutoNum type="arabicPeriod"/>
            </a:pPr>
            <a:r>
              <a:rPr lang="en-US" baseline="0" dirty="0"/>
              <a:t>Under Error &gt; Error Message, specify an error message. </a:t>
            </a:r>
          </a:p>
          <a:p>
            <a:pPr marL="457200" lvl="1" indent="-228600">
              <a:buFont typeface="+mj-lt"/>
              <a:buAutoNum type="arabicPeriod"/>
            </a:pPr>
            <a:r>
              <a:rPr lang="en-US" baseline="0" dirty="0"/>
              <a:t>Under Error &gt; Display Location, select a location to display your message. </a:t>
            </a:r>
          </a:p>
          <a:p>
            <a:pPr marL="457200" lvl="1" indent="-228600">
              <a:buFont typeface="+mj-lt"/>
              <a:buAutoNum type="arabicPeriod"/>
            </a:pPr>
            <a:r>
              <a:rPr lang="en-US" baseline="0" dirty="0"/>
              <a:t>Under Server-side Condition, select an execution scope </a:t>
            </a:r>
            <a:r>
              <a:rPr lang="en-US" sz="1100" b="0" i="0" kern="1200" dirty="0">
                <a:solidFill>
                  <a:schemeClr val="tx1"/>
                </a:solidFill>
                <a:latin typeface="+mn-lt"/>
                <a:ea typeface="+mn-ea"/>
                <a:cs typeface="+mn-cs"/>
              </a:rPr>
              <a:t>for this editable region validation. Select </a:t>
            </a:r>
            <a:r>
              <a:rPr lang="en-US" sz="1100" b="1" i="0" kern="1200" dirty="0">
                <a:solidFill>
                  <a:schemeClr val="tx1"/>
                </a:solidFill>
                <a:latin typeface="+mn-lt"/>
                <a:ea typeface="+mn-ea"/>
                <a:cs typeface="+mn-cs"/>
              </a:rPr>
              <a:t>For Created and Modified Rows</a:t>
            </a:r>
            <a:r>
              <a:rPr lang="en-US" sz="1100" b="0" i="0" kern="1200" dirty="0">
                <a:solidFill>
                  <a:schemeClr val="tx1"/>
                </a:solidFill>
                <a:latin typeface="+mn-lt"/>
                <a:ea typeface="+mn-ea"/>
                <a:cs typeface="+mn-cs"/>
              </a:rPr>
              <a:t>, if you want this validation to be evaluated for new and updated rows in your editable region. If you want your validation to be evaluated for every submitted row, select </a:t>
            </a:r>
            <a:r>
              <a:rPr lang="en-US" sz="1100" b="1" i="0" kern="1200" dirty="0">
                <a:solidFill>
                  <a:schemeClr val="tx1"/>
                </a:solidFill>
                <a:latin typeface="+mn-lt"/>
                <a:ea typeface="+mn-ea"/>
                <a:cs typeface="+mn-cs"/>
              </a:rPr>
              <a:t>All Submitted Rows</a:t>
            </a:r>
            <a:r>
              <a:rPr lang="en-US" sz="1100" b="0" i="0" kern="1200" dirty="0">
                <a:solidFill>
                  <a:schemeClr val="tx1"/>
                </a:solidFill>
                <a:latin typeface="+mn-lt"/>
                <a:ea typeface="+mn-ea"/>
                <a:cs typeface="+mn-cs"/>
              </a:rPr>
              <a:t>. In the slide example, you select For Created and Modified Rows.</a:t>
            </a:r>
          </a:p>
          <a:p>
            <a:pPr marL="457200" lvl="1" indent="-228600">
              <a:buFont typeface="+mj-lt"/>
              <a:buAutoNum type="arabicPeriod"/>
            </a:pPr>
            <a:r>
              <a:rPr lang="en-US" sz="1100" b="0" i="0" kern="1200" dirty="0">
                <a:solidFill>
                  <a:schemeClr val="tx1"/>
                </a:solidFill>
                <a:latin typeface="+mn-lt"/>
                <a:ea typeface="+mn-ea"/>
                <a:cs typeface="+mn-cs"/>
              </a:rPr>
              <a:t>Click </a:t>
            </a:r>
            <a:r>
              <a:rPr lang="en-US" sz="1100" b="1" i="0" kern="1200" dirty="0">
                <a:solidFill>
                  <a:schemeClr val="tx1"/>
                </a:solidFill>
                <a:latin typeface="+mn-lt"/>
                <a:ea typeface="+mn-ea"/>
                <a:cs typeface="+mn-cs"/>
              </a:rPr>
              <a:t>Save</a:t>
            </a:r>
            <a:r>
              <a:rPr lang="en-US" sz="1100" b="0" i="0" kern="1200" dirty="0">
                <a:solidFill>
                  <a:schemeClr val="tx1"/>
                </a:solidFill>
                <a:latin typeface="+mn-lt"/>
                <a:ea typeface="+mn-ea"/>
                <a:cs typeface="+mn-cs"/>
              </a:rPr>
              <a:t>.</a:t>
            </a:r>
          </a:p>
          <a:p>
            <a:endParaRPr lang="en-US" baseline="0" dirty="0"/>
          </a:p>
          <a:p>
            <a:endParaRPr lang="en-US"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1755627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 branch is an instruction to go to a specific page, procedure, or URL after a given page is submitted. For example, you can branch from page 2 to page 1 after page 2 is submitted. The slide shows a normal form (Page 2) is submitted and then is redirected to a</a:t>
            </a:r>
            <a:r>
              <a:rPr lang="en-US" sz="1100" b="0" i="0" kern="1200" baseline="0" dirty="0">
                <a:solidFill>
                  <a:schemeClr val="tx1"/>
                </a:solidFill>
                <a:latin typeface="+mn-lt"/>
                <a:ea typeface="+mn-ea"/>
                <a:cs typeface="+mn-cs"/>
              </a:rPr>
              <a:t> report (Page 1). </a:t>
            </a:r>
            <a:r>
              <a:rPr lang="en-US" sz="1100" b="0" i="0" kern="1200" dirty="0">
                <a:solidFill>
                  <a:schemeClr val="tx1"/>
                </a:solidFill>
                <a:latin typeface="+mn-lt"/>
                <a:ea typeface="+mn-ea"/>
                <a:cs typeface="+mn-cs"/>
              </a:rPr>
              <a:t>When you create a branch, you specify a Branch Point and Branch Type.</a:t>
            </a:r>
          </a:p>
          <a:p>
            <a:r>
              <a:rPr lang="en-US" sz="1100" b="0" i="0" kern="1200" dirty="0">
                <a:solidFill>
                  <a:schemeClr val="tx1"/>
                </a:solidFill>
                <a:latin typeface="+mn-lt"/>
                <a:ea typeface="+mn-ea"/>
                <a:cs typeface="+mn-cs"/>
              </a:rPr>
              <a:t>Note: For modal and</a:t>
            </a:r>
            <a:r>
              <a:rPr lang="en-US" sz="1100" b="0" i="0" kern="1200" baseline="0" dirty="0">
                <a:solidFill>
                  <a:schemeClr val="tx1"/>
                </a:solidFill>
                <a:latin typeface="+mn-lt"/>
                <a:ea typeface="+mn-ea"/>
                <a:cs typeface="+mn-cs"/>
              </a:rPr>
              <a:t> non-modal pages close dialog is used instead of branches to return back to the calling page.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401628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 create</a:t>
            </a:r>
            <a:r>
              <a:rPr lang="en-US" baseline="0" dirty="0"/>
              <a:t> a branch, perform the following steps:</a:t>
            </a:r>
          </a:p>
          <a:p>
            <a:pPr marL="457200" lvl="1" indent="-228600">
              <a:buFont typeface="+mj-lt"/>
              <a:buAutoNum type="arabicPeriod"/>
            </a:pPr>
            <a:r>
              <a:rPr lang="en-US" baseline="0" dirty="0"/>
              <a:t>View the page in page designer. Click </a:t>
            </a:r>
            <a:r>
              <a:rPr lang="en-US" b="1" baseline="0" dirty="0"/>
              <a:t>Processing</a:t>
            </a:r>
            <a:r>
              <a:rPr lang="en-US" baseline="0" dirty="0"/>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t>Select a branch point. Right-click and select </a:t>
            </a:r>
            <a:r>
              <a:rPr lang="en-US" b="1" baseline="0" dirty="0"/>
              <a:t>Create Branch</a:t>
            </a:r>
            <a:r>
              <a:rPr lang="en-US" baseline="0" dirty="0"/>
              <a:t>. For example, in the slide, right-click After Processing and click </a:t>
            </a:r>
            <a:r>
              <a:rPr lang="en-US" b="1" baseline="0" dirty="0"/>
              <a:t>Create Branch</a:t>
            </a:r>
            <a:r>
              <a:rPr lang="en-US" baseline="0" dirty="0"/>
              <a:t>. The Property Editor displays the Branch attributes. </a:t>
            </a:r>
          </a:p>
          <a:p>
            <a:pPr marL="457200" lvl="1" indent="-228600">
              <a:buFont typeface="+mj-lt"/>
              <a:buAutoNum type="arabicPeriod"/>
            </a:pPr>
            <a:r>
              <a:rPr lang="en-US" baseline="0" dirty="0"/>
              <a:t>In the Branch property editor, specify a name for the branch. Under Execution Options, select the branch point. </a:t>
            </a:r>
            <a:r>
              <a:rPr lang="en-IN" sz="1050" b="0" i="0" u="none" strike="noStrike" kern="1200" dirty="0">
                <a:solidFill>
                  <a:schemeClr val="tx1"/>
                </a:solidFill>
                <a:effectLst/>
                <a:latin typeface="+mn-lt"/>
                <a:ea typeface="+mn-ea"/>
                <a:cs typeface="+mn-cs"/>
              </a:rPr>
              <a:t>Select the point in the processing at which this branch action is considered. </a:t>
            </a:r>
            <a:r>
              <a:rPr lang="en-US" sz="1050" b="0" i="0" u="none" strike="noStrike" kern="1200" dirty="0">
                <a:solidFill>
                  <a:schemeClr val="tx1"/>
                </a:solidFill>
                <a:effectLst/>
                <a:latin typeface="+mn-lt"/>
                <a:ea typeface="+mn-ea"/>
                <a:cs typeface="+mn-cs"/>
              </a:rPr>
              <a:t>The slide example shows the options included.</a:t>
            </a:r>
            <a:endParaRPr lang="en-US" baseline="0" dirty="0"/>
          </a:p>
          <a:p>
            <a:pPr marL="457200" lvl="1" indent="-228600">
              <a:buFont typeface="+mj-lt"/>
              <a:buAutoNum type="arabicPeriod"/>
            </a:pPr>
            <a:r>
              <a:rPr lang="en-US" baseline="0" dirty="0"/>
              <a:t>Under Behavior, specify the branch type and then target.</a:t>
            </a:r>
          </a:p>
          <a:p>
            <a:pPr marL="457200" lvl="1" indent="-228600">
              <a:buFont typeface="+mj-lt"/>
              <a:buAutoNum type="arabicPeriod"/>
            </a:pPr>
            <a:r>
              <a:rPr lang="en-US" baseline="0" dirty="0"/>
              <a:t>Under Server-side condition, you can also specify conditions if any. </a:t>
            </a:r>
            <a:r>
              <a:rPr lang="en-IN" sz="1050" b="0" i="0" u="none" strike="noStrike" kern="1200" dirty="0">
                <a:solidFill>
                  <a:schemeClr val="tx1"/>
                </a:solidFill>
                <a:effectLst/>
                <a:latin typeface="+mn-lt"/>
                <a:ea typeface="+mn-ea"/>
                <a:cs typeface="+mn-cs"/>
              </a:rPr>
              <a:t>If you want this page processing component to execute only when the specified button is clicked, select a button from the list. You can incorporate this button condition with other conditions to further refine when this page processing component executes.</a:t>
            </a:r>
            <a:endParaRPr lang="en-US" baseline="0" dirty="0"/>
          </a:p>
          <a:p>
            <a:pPr marL="457200" lvl="1" indent="-228600">
              <a:buFont typeface="+mj-lt"/>
              <a:buAutoNum type="arabicPeriod"/>
            </a:pPr>
            <a:r>
              <a:rPr lang="en-US" baseline="0" dirty="0"/>
              <a:t>Click </a:t>
            </a:r>
            <a:r>
              <a:rPr lang="en-US" b="1" baseline="0" dirty="0"/>
              <a:t>Save</a:t>
            </a:r>
            <a:r>
              <a:rPr lang="en-US" baseline="0" dirty="0"/>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2365265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28</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825823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355414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In this lesson, you learn the difference between page rendering and page processing. You learn how to create and use page computations, processes, and validations in your application. This lesson also covers how to create and use branches in your application.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30</a:t>
            </a:fld>
            <a:endParaRPr lang="en-US" dirty="0"/>
          </a:p>
        </p:txBody>
      </p:sp>
    </p:spTree>
    <p:extLst>
      <p:ext uri="{BB962C8B-B14F-4D97-AF65-F5344CB8AC3E}">
        <p14:creationId xmlns:p14="http://schemas.microsoft.com/office/powerpoint/2010/main" val="3907003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When you create an application in App Builder, you link pages together using tabs, navigation menus, buttons, or hypertext links. Each page can have buttons and items and can include application logic. You can branch from one page to the next using conditional navigation, perform calculations and validations, and display reports, calendars, and charts. You can generate reports, charts, and forms using built-in wizards, static HTML, or deliver more custom rendering with PL/SQL programming.</a:t>
            </a:r>
          </a:p>
          <a:p>
            <a:r>
              <a:rPr lang="en-US" sz="1100" b="0" i="0" kern="1200" dirty="0">
                <a:solidFill>
                  <a:schemeClr val="tx1"/>
                </a:solidFill>
                <a:latin typeface="+mn-lt"/>
                <a:ea typeface="+mn-ea"/>
                <a:cs typeface="+mn-cs"/>
              </a:rPr>
              <a:t>The Application Express engine dynamically renders and processes pages based on data stored in Oracle database tables. To view a rendered version of your application, you request it from the Application Express engine with a URL. When you run an application, the Application Express engine relies on two processes:</a:t>
            </a:r>
          </a:p>
          <a:p>
            <a:pPr lvl="1">
              <a:buFont typeface="Arial" pitchFamily="34" charset="0"/>
              <a:buChar char="•"/>
            </a:pPr>
            <a:r>
              <a:rPr lang="en-US" sz="1050" b="1" i="0" kern="1200" dirty="0">
                <a:solidFill>
                  <a:schemeClr val="tx1"/>
                </a:solidFill>
                <a:latin typeface="+mn-lt"/>
                <a:ea typeface="+mn-ea"/>
                <a:cs typeface="+mn-cs"/>
              </a:rPr>
              <a:t>Show Page</a:t>
            </a:r>
            <a:r>
              <a:rPr lang="en-US" sz="1050" b="0" i="0" kern="1200" dirty="0">
                <a:solidFill>
                  <a:schemeClr val="tx1"/>
                </a:solidFill>
                <a:latin typeface="+mn-lt"/>
                <a:ea typeface="+mn-ea"/>
                <a:cs typeface="+mn-cs"/>
              </a:rPr>
              <a:t> is the page rendering process. It assembles all the page attributes (including regions, items, and buttons) into a viewable HTML page.</a:t>
            </a:r>
          </a:p>
          <a:p>
            <a:pPr lvl="1">
              <a:buFont typeface="Arial" pitchFamily="34" charset="0"/>
              <a:buChar char="•"/>
            </a:pPr>
            <a:r>
              <a:rPr lang="en-US" sz="1050" b="1" i="0" kern="1200" dirty="0">
                <a:solidFill>
                  <a:schemeClr val="tx1"/>
                </a:solidFill>
                <a:latin typeface="+mn-lt"/>
                <a:ea typeface="+mn-ea"/>
                <a:cs typeface="+mn-cs"/>
              </a:rPr>
              <a:t>Accept Page</a:t>
            </a:r>
            <a:r>
              <a:rPr lang="en-US" sz="1050" b="0" i="0" kern="1200" dirty="0">
                <a:solidFill>
                  <a:schemeClr val="tx1"/>
                </a:solidFill>
                <a:latin typeface="+mn-lt"/>
                <a:ea typeface="+mn-ea"/>
                <a:cs typeface="+mn-cs"/>
              </a:rPr>
              <a:t> performs page processing. It performs any computations, validations, processes, and branching.</a:t>
            </a:r>
          </a:p>
          <a:p>
            <a:r>
              <a:rPr lang="en-US" sz="1100" b="0" i="0" kern="1200" dirty="0">
                <a:solidFill>
                  <a:schemeClr val="tx1"/>
                </a:solidFill>
                <a:latin typeface="+mn-lt"/>
                <a:ea typeface="+mn-ea"/>
                <a:cs typeface="+mn-cs"/>
              </a:rPr>
              <a:t>When you request a page using a URL, the engine is running </a:t>
            </a:r>
            <a:r>
              <a:rPr lang="en-US" sz="1100" b="1" i="0" kern="1200" dirty="0">
                <a:solidFill>
                  <a:schemeClr val="tx1"/>
                </a:solidFill>
                <a:latin typeface="+mn-lt"/>
                <a:ea typeface="+mn-ea"/>
                <a:cs typeface="+mn-cs"/>
              </a:rPr>
              <a:t>Show Page</a:t>
            </a:r>
            <a:r>
              <a:rPr lang="en-US" sz="1100" b="0" i="0" kern="1200" dirty="0">
                <a:solidFill>
                  <a:schemeClr val="tx1"/>
                </a:solidFill>
                <a:latin typeface="+mn-lt"/>
                <a:ea typeface="+mn-ea"/>
                <a:cs typeface="+mn-cs"/>
              </a:rPr>
              <a:t>. When you submit a page, the Application Express engine is running </a:t>
            </a:r>
            <a:r>
              <a:rPr lang="en-US" sz="1100" b="1" i="0" kern="1200" dirty="0">
                <a:solidFill>
                  <a:schemeClr val="tx1"/>
                </a:solidFill>
                <a:latin typeface="+mn-lt"/>
                <a:ea typeface="+mn-ea"/>
                <a:cs typeface="+mn-cs"/>
              </a:rPr>
              <a:t>Accept Page</a:t>
            </a:r>
            <a:r>
              <a:rPr lang="en-US" sz="1100" b="0" i="0" kern="1200" dirty="0">
                <a:solidFill>
                  <a:schemeClr val="tx1"/>
                </a:solidFill>
                <a:latin typeface="+mn-lt"/>
                <a:ea typeface="+mn-ea"/>
                <a:cs typeface="+mn-cs"/>
              </a:rPr>
              <a:t> or performing page processing during which it saves the submitted values in the session cache and then performs any computations, validations, or processes.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119448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114300" marR="0" lvl="0" indent="-228600" algn="l" defTabSz="914400" rtl="0" eaLnBrk="1" fontAlgn="auto" latinLnBrk="0" hangingPunct="1">
              <a:lnSpc>
                <a:spcPct val="100000"/>
              </a:lnSpc>
              <a:spcBef>
                <a:spcPts val="600"/>
              </a:spcBef>
              <a:spcAft>
                <a:spcPts val="0"/>
              </a:spcAft>
              <a:buClrTx/>
              <a:buSzTx/>
              <a:buFontTx/>
              <a:buNone/>
              <a:tabLst/>
              <a:defRPr/>
            </a:pPr>
            <a:r>
              <a:rPr lang="en-US" dirty="0">
                <a:latin typeface="Arial" charset="0"/>
              </a:rPr>
              <a:t>The slide shows an example of page rendering. In this example, you see the Employees report. When you click the Edit icon in the report, the page is submitted and a </a:t>
            </a:r>
            <a:r>
              <a:rPr lang="en-US" baseline="0" dirty="0">
                <a:latin typeface="Arial" charset="0"/>
              </a:rPr>
              <a:t>branch to the Employee Details form dialog page is invoked. When you click the Cancel button on the Employee Details form page, you are redirected to the Employees report page again. In this example, nothing is submitted, and so there is no page processing.</a:t>
            </a:r>
            <a:endParaRPr lang="en-US" dirty="0"/>
          </a:p>
          <a:p>
            <a:pPr marL="114300" marR="0" lvl="0" indent="-228600" algn="l" defTabSz="914400" rtl="0" eaLnBrk="1" fontAlgn="auto" latinLnBrk="0" hangingPunct="1">
              <a:lnSpc>
                <a:spcPct val="100000"/>
              </a:lnSpc>
              <a:spcBef>
                <a:spcPts val="600"/>
              </a:spcBef>
              <a:spcAft>
                <a:spcPts val="0"/>
              </a:spcAft>
              <a:buClrTx/>
              <a:buSzTx/>
              <a:buFontTx/>
              <a:buNone/>
              <a:tabLst/>
              <a:defRPr/>
            </a:pPr>
            <a:endParaRPr lang="en-US" baseline="0" dirty="0">
              <a:latin typeface="Arial" charset="0"/>
            </a:endParaRPr>
          </a:p>
          <a:p>
            <a:pPr marL="114300" marR="0" lvl="0" indent="-228600" algn="l" defTabSz="914400" rtl="0" eaLnBrk="1" fontAlgn="auto" latinLnBrk="0" hangingPunct="1">
              <a:lnSpc>
                <a:spcPct val="100000"/>
              </a:lnSpc>
              <a:spcBef>
                <a:spcPts val="600"/>
              </a:spcBef>
              <a:spcAft>
                <a:spcPts val="0"/>
              </a:spcAft>
              <a:buClrTx/>
              <a:buSzTx/>
              <a:buFontTx/>
              <a:buNone/>
              <a:tabLst/>
              <a:defRPr/>
            </a:pPr>
            <a:endParaRPr lang="en-US" dirty="0">
              <a:latin typeface="Arial" charset="0"/>
            </a:endParaRPr>
          </a:p>
          <a:p>
            <a:pPr marL="114300" marR="0" lvl="0" indent="-228600" algn="l" defTabSz="914400" rtl="0" eaLnBrk="1" fontAlgn="auto" latinLnBrk="0" hangingPunct="1">
              <a:lnSpc>
                <a:spcPct val="100000"/>
              </a:lnSpc>
              <a:spcBef>
                <a:spcPts val="600"/>
              </a:spcBef>
              <a:spcAft>
                <a:spcPts val="0"/>
              </a:spcAft>
              <a:buClrTx/>
              <a:buSzTx/>
              <a:buFontTx/>
              <a:buNone/>
              <a:tabLst/>
              <a:defRPr/>
            </a:pPr>
            <a:endParaRPr lang="en-US"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86673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latin typeface="Arial" charset="0"/>
              </a:rPr>
              <a:t>The slide example describes page processing. In this example,</a:t>
            </a:r>
            <a:r>
              <a:rPr lang="en-US" baseline="0" dirty="0">
                <a:latin typeface="Arial" charset="0"/>
              </a:rPr>
              <a:t> you </a:t>
            </a:r>
            <a:r>
              <a:rPr lang="en-US" dirty="0">
                <a:latin typeface="Arial" charset="0"/>
              </a:rPr>
              <a:t>see the Employee Details form. When the items in</a:t>
            </a:r>
            <a:r>
              <a:rPr lang="en-US" baseline="0" dirty="0">
                <a:latin typeface="Arial" charset="0"/>
              </a:rPr>
              <a:t> the </a:t>
            </a:r>
            <a:r>
              <a:rPr lang="en-US" dirty="0">
                <a:latin typeface="Arial" charset="0"/>
              </a:rPr>
              <a:t>form dialog are updated and the user presses Apply Changes the page process is executed and the items</a:t>
            </a:r>
            <a:r>
              <a:rPr lang="en-US" baseline="0" dirty="0">
                <a:latin typeface="Arial" charset="0"/>
              </a:rPr>
              <a:t> from the page are used to update and commit the underlying table in the Oracle Database.</a:t>
            </a:r>
            <a:endParaRPr lang="en-US"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479213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A page computation assigns a value to an identified item when a page is displayed or submitted (rendered and processed). You can also use application-level computations to assign values to items. Most page-level computations populate page items. In contrast, most application-level computations populate application items. </a:t>
            </a:r>
            <a:endParaRPr lang="en-US" dirty="0"/>
          </a:p>
          <a:p>
            <a:r>
              <a:rPr lang="en-US" sz="1100" b="0" i="0" kern="1200" dirty="0">
                <a:solidFill>
                  <a:schemeClr val="tx1"/>
                </a:solidFill>
                <a:latin typeface="+mn-lt"/>
                <a:ea typeface="+mn-ea"/>
                <a:cs typeface="+mn-cs"/>
              </a:rPr>
              <a:t>Application Computations are units of logic that set the value of a single page or application-level item and are run at the same point across multiple pages in an application. Like page-level computation, application computations can be based on static values, item values, PL/SQL, or SQL. A common use of an application item is to store the value of the last page viewed in the application. By storing the value in an item, you can add a back button and then redirect the user to the page number captured by the computation. This type of computation works well, for example, when you need to enable users to back out of an error page. </a:t>
            </a:r>
          </a:p>
          <a:p>
            <a:r>
              <a:rPr lang="en-US" sz="1100" b="0" i="0" kern="1200" dirty="0">
                <a:solidFill>
                  <a:schemeClr val="tx1"/>
                </a:solidFill>
                <a:latin typeface="+mn-lt"/>
                <a:ea typeface="+mn-ea"/>
                <a:cs typeface="+mn-cs"/>
              </a:rPr>
              <a:t>Computations compute how data is to be displayed</a:t>
            </a:r>
            <a:r>
              <a:rPr lang="en-US" sz="1100" b="0" i="0" kern="1200" baseline="0" dirty="0">
                <a:solidFill>
                  <a:schemeClr val="tx1"/>
                </a:solidFill>
                <a:latin typeface="+mn-lt"/>
                <a:ea typeface="+mn-ea"/>
                <a:cs typeface="+mn-cs"/>
              </a:rPr>
              <a:t> for you or how data is to be handled after submitting. </a:t>
            </a:r>
            <a:r>
              <a:rPr lang="en-US" sz="1100" b="0" i="0" kern="1200" dirty="0">
                <a:solidFill>
                  <a:schemeClr val="tx1"/>
                </a:solidFill>
                <a:latin typeface="+mn-lt"/>
                <a:ea typeface="+mn-ea"/>
                <a:cs typeface="+mn-cs"/>
              </a:rPr>
              <a:t>This lesson covers page computations.</a:t>
            </a:r>
            <a:r>
              <a:rPr lang="en-US" sz="1100" b="0" i="0" kern="1200" baseline="0" dirty="0">
                <a:solidFill>
                  <a:schemeClr val="tx1"/>
                </a:solidFill>
                <a:latin typeface="+mn-lt"/>
                <a:ea typeface="+mn-ea"/>
                <a:cs typeface="+mn-cs"/>
              </a:rPr>
              <a:t> Examples of page computations:</a:t>
            </a:r>
          </a:p>
          <a:p>
            <a:pPr lvl="1">
              <a:buFont typeface="Arial" pitchFamily="34" charset="0"/>
              <a:buChar char="•"/>
            </a:pPr>
            <a:r>
              <a:rPr lang="en-US" sz="1050" b="1" i="0" kern="1200" baseline="0" dirty="0">
                <a:solidFill>
                  <a:schemeClr val="tx1"/>
                </a:solidFill>
                <a:latin typeface="+mn-lt"/>
                <a:ea typeface="+mn-ea"/>
                <a:cs typeface="+mn-cs"/>
              </a:rPr>
              <a:t>Page-rendering computation</a:t>
            </a:r>
            <a:r>
              <a:rPr lang="en-US" sz="1050" b="0" i="0" kern="1200" baseline="0" dirty="0">
                <a:solidFill>
                  <a:schemeClr val="tx1"/>
                </a:solidFill>
                <a:latin typeface="+mn-lt"/>
                <a:ea typeface="+mn-ea"/>
                <a:cs typeface="+mn-cs"/>
              </a:rPr>
              <a:t>: You want to retrieve and display value of for example, total salary from the database when a report is displayed.</a:t>
            </a:r>
          </a:p>
          <a:p>
            <a:pPr lvl="1">
              <a:buFont typeface="Arial" pitchFamily="34" charset="0"/>
              <a:buChar char="•"/>
            </a:pPr>
            <a:r>
              <a:rPr lang="en-US" sz="1050" b="1" i="0" kern="1200" baseline="0" dirty="0">
                <a:solidFill>
                  <a:schemeClr val="tx1"/>
                </a:solidFill>
                <a:latin typeface="+mn-lt"/>
                <a:ea typeface="+mn-ea"/>
                <a:cs typeface="+mn-cs"/>
              </a:rPr>
              <a:t>Page-processing computation</a:t>
            </a:r>
            <a:r>
              <a:rPr lang="en-US" sz="1050" b="0" i="0" kern="1200" baseline="0" dirty="0">
                <a:solidFill>
                  <a:schemeClr val="tx1"/>
                </a:solidFill>
                <a:latin typeface="+mn-lt"/>
                <a:ea typeface="+mn-ea"/>
                <a:cs typeface="+mn-cs"/>
              </a:rPr>
              <a:t>: A form page contains fields for entering phone numbers. The phone number is stored in one database column. However, the data entry form breaks the phone number into three components: area code, prefix, and line number. In this example, the page items are called P10_AREA_CODE, P10_PREFIX, and P10_LINE_NUMBER. Next, suppose you need to combine the values stored in these items into a single string. You could accomplish this by using a computation and store the combined values in an item called P10_PHONE_NUMBER.</a:t>
            </a:r>
            <a:endParaRPr lang="en-US" sz="105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20411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You create a page computation by running the Create Page Computation Wizard. For each computation, specify the item for which you are creating the computation and a computation type.</a:t>
            </a:r>
            <a:endParaRPr lang="en-US" dirty="0"/>
          </a:p>
          <a:p>
            <a:r>
              <a:rPr lang="en-US" dirty="0"/>
              <a:t>To create a page computation, perform the following steps:</a:t>
            </a:r>
          </a:p>
          <a:p>
            <a:pPr marL="457200" lvl="1" indent="-228600">
              <a:buFont typeface="+mj-lt"/>
              <a:buAutoNum type="arabicPeriod"/>
            </a:pPr>
            <a:r>
              <a:rPr lang="en-US" dirty="0"/>
              <a:t>Navigate to the appropriate page in Page Designer. </a:t>
            </a:r>
          </a:p>
          <a:p>
            <a:pPr marL="457200" lvl="1" indent="-228600">
              <a:buFont typeface="+mj-lt"/>
              <a:buAutoNum type="arabicPeriod"/>
            </a:pPr>
            <a:r>
              <a:rPr lang="en-US" dirty="0"/>
              <a:t>In the Rendering tab, expand the Pre-Rendering or Post-Rendering node and locate where the computation should be.</a:t>
            </a:r>
          </a:p>
          <a:p>
            <a:pPr marL="457200" lvl="1" indent="-228600">
              <a:buFont typeface="+mj-lt"/>
              <a:buAutoNum type="arabicPeriod"/>
            </a:pPr>
            <a:r>
              <a:rPr lang="en-US" dirty="0"/>
              <a:t>Right-click the location and select </a:t>
            </a:r>
            <a:r>
              <a:rPr lang="en-US" b="1" dirty="0"/>
              <a:t>Create Computation</a:t>
            </a:r>
            <a:r>
              <a:rPr lang="en-US" dirty="0"/>
              <a:t>. </a:t>
            </a:r>
            <a:r>
              <a:rPr lang="en-US" sz="1050" b="0" i="0" kern="1200" dirty="0">
                <a:solidFill>
                  <a:schemeClr val="tx1"/>
                </a:solidFill>
                <a:latin typeface="+mn-lt"/>
                <a:ea typeface="+mn-ea"/>
                <a:cs typeface="+mn-cs"/>
              </a:rPr>
              <a:t>The Property Editor displays Computation attributes. In the Property Editor attributes are organized in to groups. To find a group or attribute, enter keywords in the Filter Properties field. </a:t>
            </a:r>
            <a:r>
              <a:rPr lang="en-IN" sz="1050" b="0" i="0" u="none" strike="noStrike" kern="1200" dirty="0">
                <a:solidFill>
                  <a:schemeClr val="tx1"/>
                </a:solidFill>
                <a:effectLst/>
                <a:latin typeface="+mn-lt"/>
                <a:ea typeface="+mn-ea"/>
                <a:cs typeface="+mn-cs"/>
              </a:rPr>
              <a:t>The Property Editor displays the group or attributes. Or, you can click </a:t>
            </a:r>
            <a:r>
              <a:rPr lang="en-IN" sz="1050" b="1" i="0" u="none" strike="noStrike" kern="1200" dirty="0">
                <a:solidFill>
                  <a:schemeClr val="tx1"/>
                </a:solidFill>
                <a:effectLst/>
                <a:latin typeface="+mn-lt"/>
                <a:ea typeface="+mn-ea"/>
                <a:cs typeface="+mn-cs"/>
              </a:rPr>
              <a:t>Go to Group</a:t>
            </a:r>
            <a:r>
              <a:rPr lang="en-IN" sz="1050" b="0" i="0" u="none" strike="noStrike" kern="1200" dirty="0">
                <a:solidFill>
                  <a:schemeClr val="tx1"/>
                </a:solidFill>
                <a:effectLst/>
                <a:latin typeface="+mn-lt"/>
                <a:ea typeface="+mn-ea"/>
                <a:cs typeface="+mn-cs"/>
              </a:rPr>
              <a:t> and select the group.</a:t>
            </a:r>
            <a:endParaRPr lang="en-US" sz="1050" b="0" i="0" kern="1200" dirty="0">
              <a:solidFill>
                <a:schemeClr val="tx1"/>
              </a:solidFill>
              <a:latin typeface="+mn-lt"/>
              <a:ea typeface="+mn-ea"/>
              <a:cs typeface="+mn-cs"/>
            </a:endParaRPr>
          </a:p>
          <a:p>
            <a:pPr marL="457200" lvl="1" indent="-228600">
              <a:buFont typeface="+mj-lt"/>
              <a:buAutoNum type="arabicPeriod"/>
            </a:pPr>
            <a:r>
              <a:rPr lang="en-US" dirty="0"/>
              <a:t>Edit the following attributes: </a:t>
            </a:r>
          </a:p>
          <a:p>
            <a:pPr marL="800100" lvl="3" indent="-228600"/>
            <a:r>
              <a:rPr lang="en-US" dirty="0"/>
              <a:t>Identification, Item Name - Enter the page or application item populated by this computation.</a:t>
            </a:r>
          </a:p>
          <a:p>
            <a:pPr marL="800100" lvl="3" indent="-228600"/>
            <a:r>
              <a:rPr lang="en-US" dirty="0"/>
              <a:t>Execution Options, Sequence - Specify the sequence for this computation. The sequence determines the order of execution.</a:t>
            </a:r>
          </a:p>
          <a:p>
            <a:pPr marL="800100" lvl="3" indent="-228600"/>
            <a:r>
              <a:rPr lang="en-US" dirty="0"/>
              <a:t>Execution Options, Point - Select at what point in page rendering or processing this computation is executed. The most typical computation point is After Submit.</a:t>
            </a:r>
          </a:p>
          <a:p>
            <a:pPr marL="800100" lvl="3" indent="-228600"/>
            <a:r>
              <a:rPr lang="en-US" dirty="0"/>
              <a:t>Computation, Type - Select a computation type. To view a list of options, see Help.</a:t>
            </a:r>
          </a:p>
          <a:p>
            <a:pPr marL="457200" lvl="1" indent="-228600">
              <a:buFont typeface="+mj-lt"/>
              <a:buAutoNum type="arabicPeriod"/>
            </a:pPr>
            <a:r>
              <a:rPr lang="en-US" sz="1100" b="0" i="0" kern="1200" dirty="0">
                <a:solidFill>
                  <a:schemeClr val="tx1"/>
                </a:solidFill>
                <a:latin typeface="+mn-lt"/>
                <a:ea typeface="+mn-ea"/>
                <a:cs typeface="+mn-cs"/>
              </a:rPr>
              <a:t>Click </a:t>
            </a:r>
            <a:r>
              <a:rPr lang="en-US" sz="1100" b="1" i="0" kern="1200" dirty="0">
                <a:solidFill>
                  <a:schemeClr val="tx1"/>
                </a:solidFill>
                <a:latin typeface="+mn-lt"/>
                <a:ea typeface="+mn-ea"/>
                <a:cs typeface="+mn-cs"/>
              </a:rPr>
              <a:t>Save</a:t>
            </a:r>
            <a:r>
              <a:rPr lang="en-US" sz="1100" b="0" i="0" kern="1200" dirty="0">
                <a:solidFill>
                  <a:schemeClr val="tx1"/>
                </a:solidFill>
                <a:latin typeface="+mn-lt"/>
                <a:ea typeface="+mn-ea"/>
                <a:cs typeface="+mn-cs"/>
              </a:rPr>
              <a:t>.   </a:t>
            </a:r>
          </a:p>
          <a:p>
            <a:r>
              <a:rPr lang="en-US" sz="1100" b="0" i="0" kern="1200" dirty="0">
                <a:solidFill>
                  <a:schemeClr val="tx1"/>
                </a:solidFill>
                <a:latin typeface="+mn-lt"/>
                <a:ea typeface="+mn-ea"/>
                <a:cs typeface="+mn-cs"/>
              </a:rPr>
              <a:t>You control when a computation executes using the Sequence and Computation Point attributes. The Sequence attribute determines the order of evaluation. The Computation Point attribute enables you to specify the point at which to execute the computation the item. For example, selecting </a:t>
            </a:r>
            <a:r>
              <a:rPr lang="en-US" sz="1100" b="1" i="0" kern="1200" dirty="0">
                <a:solidFill>
                  <a:schemeClr val="tx1"/>
                </a:solidFill>
                <a:latin typeface="+mn-lt"/>
                <a:ea typeface="+mn-ea"/>
                <a:cs typeface="+mn-cs"/>
              </a:rPr>
              <a:t>On New Instance</a:t>
            </a:r>
            <a:r>
              <a:rPr lang="en-US" sz="1100" b="0" i="0" kern="1200" dirty="0">
                <a:solidFill>
                  <a:schemeClr val="tx1"/>
                </a:solidFill>
                <a:latin typeface="+mn-lt"/>
                <a:ea typeface="+mn-ea"/>
                <a:cs typeface="+mn-cs"/>
              </a:rPr>
              <a:t> executes the computation when a new session (or instance) is generated. After you specify the Sequence and Computation Point, under Source, enter an expression or query in the Computation field to compute an item's value. In the event a computation fails, you can optionally define an error message in the Computation Error Message field.</a:t>
            </a:r>
          </a:p>
          <a:p>
            <a:pPr marL="228600" lvl="0" indent="-22860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00143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In the slide example:</a:t>
            </a:r>
          </a:p>
          <a:p>
            <a:pPr marL="457200" lvl="1" indent="-228600">
              <a:buFont typeface="+mj-lt"/>
              <a:buAutoNum type="arabicPeriod"/>
            </a:pPr>
            <a:r>
              <a:rPr lang="en-US" sz="1050" kern="1200" baseline="0" dirty="0">
                <a:solidFill>
                  <a:schemeClr val="tx1"/>
                </a:solidFill>
                <a:latin typeface="+mn-lt"/>
                <a:ea typeface="+mn-ea"/>
                <a:cs typeface="+mn-cs"/>
              </a:rPr>
              <a:t>Navigate to the Customers report and edit a record by clicking a customer name. Notice that the value for City is in mixed case. </a:t>
            </a:r>
          </a:p>
          <a:p>
            <a:pPr marL="457200" lvl="1" indent="-228600">
              <a:buFont typeface="+mj-lt"/>
              <a:buAutoNum type="arabicPeriod"/>
            </a:pPr>
            <a:r>
              <a:rPr lang="en-US" sz="1050" kern="1200" baseline="0" dirty="0">
                <a:solidFill>
                  <a:schemeClr val="tx1"/>
                </a:solidFill>
                <a:latin typeface="+mn-lt"/>
                <a:ea typeface="+mn-ea"/>
                <a:cs typeface="+mn-cs"/>
              </a:rPr>
              <a:t>Click </a:t>
            </a:r>
            <a:r>
              <a:rPr lang="en-US" sz="1050" b="1" kern="1200" baseline="0" dirty="0">
                <a:solidFill>
                  <a:schemeClr val="tx1"/>
                </a:solidFill>
                <a:latin typeface="+mn-lt"/>
                <a:ea typeface="+mn-ea"/>
                <a:cs typeface="+mn-cs"/>
              </a:rPr>
              <a:t>Apply Changes.</a:t>
            </a:r>
          </a:p>
          <a:p>
            <a:pPr marL="457200" lvl="1" indent="-228600">
              <a:buFont typeface="+mj-lt"/>
              <a:buAutoNum type="arabicPeriod"/>
            </a:pPr>
            <a:r>
              <a:rPr lang="en-US" sz="1050" kern="1200" baseline="0" dirty="0">
                <a:solidFill>
                  <a:schemeClr val="tx1"/>
                </a:solidFill>
                <a:latin typeface="+mn-lt"/>
                <a:ea typeface="+mn-ea"/>
                <a:cs typeface="+mn-cs"/>
              </a:rPr>
              <a:t>The Customers report is displayed. Notice that the value for City is in uppercase now.</a:t>
            </a:r>
          </a:p>
          <a:p>
            <a:r>
              <a:rPr lang="en-US" dirty="0">
                <a:latin typeface="Arial" charset="0"/>
              </a:rPr>
              <a:t>To ensure that the value you enter for City should be stored in the database in uppercase, you create a page computation. As y</a:t>
            </a:r>
            <a:r>
              <a:rPr lang="en-US" sz="1100" kern="1200" baseline="0" dirty="0">
                <a:solidFill>
                  <a:schemeClr val="tx1"/>
                </a:solidFill>
                <a:latin typeface="+mn-lt"/>
                <a:ea typeface="+mn-ea"/>
                <a:cs typeface="+mn-cs"/>
              </a:rPr>
              <a:t>ou click the Apply Changes button in the slide example, this computation is invoked. See the next slide for steps to create this computation.</a:t>
            </a:r>
          </a:p>
          <a:p>
            <a:endParaRPr lang="en-US" sz="11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551855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a:t>
            </a:r>
            <a:r>
              <a:rPr lang="en-US" sz="80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68960"/>
          </a:xfrm>
        </p:spPr>
        <p:txBody>
          <a:bodyPr/>
          <a:lstStyle/>
          <a:p>
            <a:r>
              <a:rPr lang="en-US" b="1" dirty="0"/>
              <a:t>Creating a Page Computation: Example</a:t>
            </a:r>
          </a:p>
        </p:txBody>
      </p:sp>
      <p:pic>
        <p:nvPicPr>
          <p:cNvPr id="4" name="Picture 3">
            <a:extLst>
              <a:ext uri="{FF2B5EF4-FFF2-40B4-BE49-F238E27FC236}">
                <a16:creationId xmlns:a16="http://schemas.microsoft.com/office/drawing/2014/main" id="{F0112E2A-8BB4-074F-B129-A2660609E9E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0918" y="1134442"/>
            <a:ext cx="4051300" cy="4064000"/>
          </a:xfrm>
          <a:prstGeom prst="rect">
            <a:avLst/>
          </a:prstGeom>
          <a:ln>
            <a:solidFill>
              <a:schemeClr val="tx1"/>
            </a:solidFill>
          </a:ln>
        </p:spPr>
      </p:pic>
      <p:pic>
        <p:nvPicPr>
          <p:cNvPr id="6" name="Picture 5">
            <a:extLst>
              <a:ext uri="{FF2B5EF4-FFF2-40B4-BE49-F238E27FC236}">
                <a16:creationId xmlns:a16="http://schemas.microsoft.com/office/drawing/2014/main" id="{7A1A7712-0FA6-574E-8F72-1B58F48269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20879" y="990114"/>
            <a:ext cx="4207333" cy="5270985"/>
          </a:xfrm>
          <a:prstGeom prst="rect">
            <a:avLst/>
          </a:prstGeom>
          <a:ln>
            <a:solidFill>
              <a:schemeClr val="tx1"/>
            </a:solidFill>
          </a:ln>
        </p:spPr>
      </p:pic>
      <p:sp>
        <p:nvSpPr>
          <p:cNvPr id="11" name="Oval 144">
            <a:extLst>
              <a:ext uri="{FF2B5EF4-FFF2-40B4-BE49-F238E27FC236}">
                <a16:creationId xmlns:a16="http://schemas.microsoft.com/office/drawing/2014/main" id="{CA62AA30-18FF-D943-89D5-DF49162AEA52}"/>
              </a:ext>
            </a:extLst>
          </p:cNvPr>
          <p:cNvSpPr>
            <a:spLocks noChangeArrowheads="1"/>
          </p:cNvSpPr>
          <p:nvPr/>
        </p:nvSpPr>
        <p:spPr bwMode="blackWhite">
          <a:xfrm>
            <a:off x="3928936" y="115685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4" name="Oval 144">
            <a:extLst>
              <a:ext uri="{FF2B5EF4-FFF2-40B4-BE49-F238E27FC236}">
                <a16:creationId xmlns:a16="http://schemas.microsoft.com/office/drawing/2014/main" id="{2CBA2DF5-A27B-5B4D-8AE9-D4B4A8A9812A}"/>
              </a:ext>
            </a:extLst>
          </p:cNvPr>
          <p:cNvSpPr>
            <a:spLocks noChangeArrowheads="1"/>
          </p:cNvSpPr>
          <p:nvPr/>
        </p:nvSpPr>
        <p:spPr bwMode="blackWhite">
          <a:xfrm>
            <a:off x="9375120" y="99011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0520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What is a Page Process?</a:t>
            </a:r>
          </a:p>
        </p:txBody>
      </p:sp>
      <p:sp>
        <p:nvSpPr>
          <p:cNvPr id="11" name="Rectangle 10"/>
          <p:cNvSpPr/>
          <p:nvPr/>
        </p:nvSpPr>
        <p:spPr>
          <a:xfrm>
            <a:off x="4722812" y="2069068"/>
            <a:ext cx="2743200" cy="369332"/>
          </a:xfrm>
          <a:prstGeom prst="rect">
            <a:avLst/>
          </a:prstGeom>
          <a:ln>
            <a:noFill/>
          </a:ln>
        </p:spPr>
        <p:txBody>
          <a:bodyPr wrap="square">
            <a:spAutoFit/>
          </a:bodyPr>
          <a:lstStyle/>
          <a:p>
            <a:pPr>
              <a:lnSpc>
                <a:spcPct val="90000"/>
              </a:lnSpc>
            </a:pPr>
            <a:r>
              <a:rPr lang="en-US" sz="2000" b="1" dirty="0">
                <a:solidFill>
                  <a:srgbClr val="FF0000"/>
                </a:solidFill>
                <a:latin typeface="LavosHandy™" pitchFamily="66" charset="0"/>
              </a:rPr>
              <a:t>Process Types</a:t>
            </a:r>
          </a:p>
        </p:txBody>
      </p:sp>
      <p:sp>
        <p:nvSpPr>
          <p:cNvPr id="16" name="Content Placeholder 7"/>
          <p:cNvSpPr>
            <a:spLocks noGrp="1"/>
          </p:cNvSpPr>
          <p:nvPr>
            <p:ph idx="1"/>
          </p:nvPr>
        </p:nvSpPr>
        <p:spPr>
          <a:xfrm>
            <a:off x="809425" y="1213775"/>
            <a:ext cx="10821061" cy="837363"/>
          </a:xfrm>
        </p:spPr>
        <p:txBody>
          <a:bodyPr/>
          <a:lstStyle/>
          <a:p>
            <a:pPr marL="0" lvl="1" indent="0">
              <a:buClr>
                <a:srgbClr val="FF0000"/>
              </a:buClr>
              <a:buNone/>
            </a:pPr>
            <a:r>
              <a:rPr lang="en-US" sz="2800" dirty="0">
                <a:solidFill>
                  <a:srgbClr val="000000"/>
                </a:solidFill>
              </a:rPr>
              <a:t>A page process is a specific event that runs when a page is loaded or submitted</a:t>
            </a:r>
          </a:p>
          <a:p>
            <a:pPr marL="274320" lvl="1" indent="0">
              <a:buClr>
                <a:srgbClr val="FF0000"/>
              </a:buClr>
              <a:buNone/>
            </a:pPr>
            <a:endParaRPr lang="en-US" sz="2800" dirty="0">
              <a:solidFill>
                <a:srgbClr val="000000"/>
              </a:solidFill>
            </a:endParaRPr>
          </a:p>
          <a:p>
            <a:pPr marL="274320" lvl="1" indent="0">
              <a:buClr>
                <a:srgbClr val="FF0000"/>
              </a:buClr>
              <a:buNone/>
            </a:pPr>
            <a:endParaRPr lang="en-US" sz="2800" dirty="0">
              <a:solidFill>
                <a:srgbClr val="000000"/>
              </a:solidFill>
            </a:endParaRPr>
          </a:p>
        </p:txBody>
      </p:sp>
      <p:pic>
        <p:nvPicPr>
          <p:cNvPr id="5" name="Picture 4">
            <a:extLst>
              <a:ext uri="{FF2B5EF4-FFF2-40B4-BE49-F238E27FC236}">
                <a16:creationId xmlns:a16="http://schemas.microsoft.com/office/drawing/2014/main" id="{14320EA4-5D3C-1441-8817-A9E59AE1C4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8812" y="1752600"/>
            <a:ext cx="4991100" cy="4386118"/>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Page Process: Steps</a:t>
            </a:r>
          </a:p>
        </p:txBody>
      </p:sp>
      <p:sp>
        <p:nvSpPr>
          <p:cNvPr id="7" name="Content Placeholder 7"/>
          <p:cNvSpPr>
            <a:spLocks noGrp="1"/>
          </p:cNvSpPr>
          <p:nvPr>
            <p:ph idx="1"/>
          </p:nvPr>
        </p:nvSpPr>
        <p:spPr>
          <a:xfrm>
            <a:off x="531151" y="1447800"/>
            <a:ext cx="11126522" cy="4495800"/>
          </a:xfrm>
        </p:spPr>
        <p:txBody>
          <a:bodyPr/>
          <a:lstStyle/>
          <a:p>
            <a:pPr marL="742950" lvl="1" indent="-514350">
              <a:buClr>
                <a:srgbClr val="FF0000"/>
              </a:buClr>
              <a:buFont typeface="+mj-lt"/>
              <a:buAutoNum type="arabicPeriod"/>
            </a:pPr>
            <a:r>
              <a:rPr lang="en-US" sz="2800" dirty="0">
                <a:solidFill>
                  <a:srgbClr val="000000"/>
                </a:solidFill>
              </a:rPr>
              <a:t>In either the Rendering or Processing tab, locate the node where the process will occur. Right-click and select Create Process.</a:t>
            </a:r>
          </a:p>
          <a:p>
            <a:pPr marL="742950" lvl="1" indent="-514350">
              <a:buClr>
                <a:srgbClr val="FF0000"/>
              </a:buClr>
              <a:buFont typeface="+mj-lt"/>
              <a:buAutoNum type="arabicPeriod"/>
            </a:pPr>
            <a:r>
              <a:rPr lang="en-US" sz="2800" dirty="0">
                <a:solidFill>
                  <a:srgbClr val="000000"/>
                </a:solidFill>
              </a:rPr>
              <a:t>Specify the name of the process and process type to execute</a:t>
            </a:r>
          </a:p>
          <a:p>
            <a:pPr marL="742950" lvl="1" indent="-514350">
              <a:buClr>
                <a:srgbClr val="FF0000"/>
              </a:buClr>
              <a:buFont typeface="+mj-lt"/>
              <a:buAutoNum type="arabicPeriod"/>
            </a:pPr>
            <a:r>
              <a:rPr lang="en-US" sz="2800" dirty="0">
                <a:solidFill>
                  <a:srgbClr val="000000"/>
                </a:solidFill>
              </a:rPr>
              <a:t>Under Settings, edit the appropriate attributes</a:t>
            </a:r>
          </a:p>
          <a:p>
            <a:pPr marL="742950" lvl="1" indent="-514350">
              <a:buClr>
                <a:srgbClr val="FF0000"/>
              </a:buClr>
              <a:buFont typeface="+mj-lt"/>
              <a:buAutoNum type="arabicPeriod"/>
            </a:pPr>
            <a:r>
              <a:rPr lang="en-US" sz="2800" dirty="0">
                <a:solidFill>
                  <a:srgbClr val="000000"/>
                </a:solidFill>
              </a:rPr>
              <a:t>Under Execution options, specify the sequence, and point of execution of the process</a:t>
            </a:r>
          </a:p>
          <a:p>
            <a:pPr marL="742950" lvl="1" indent="-514350">
              <a:buClr>
                <a:srgbClr val="FF0000"/>
              </a:buClr>
              <a:buFont typeface="+mj-lt"/>
              <a:buAutoNum type="arabicPeriod"/>
            </a:pPr>
            <a:r>
              <a:rPr lang="en-US" sz="2800" dirty="0">
                <a:solidFill>
                  <a:srgbClr val="000000"/>
                </a:solidFill>
              </a:rPr>
              <a:t>Specify the success and error messages</a:t>
            </a:r>
          </a:p>
          <a:p>
            <a:pPr marL="742950" lvl="1" indent="-514350">
              <a:buClr>
                <a:srgbClr val="FF0000"/>
              </a:buClr>
              <a:buFont typeface="+mj-lt"/>
              <a:buAutoNum type="arabicPeriod"/>
            </a:pPr>
            <a:r>
              <a:rPr lang="en-US" sz="2800" dirty="0">
                <a:solidFill>
                  <a:srgbClr val="000000"/>
                </a:solidFill>
              </a:rPr>
              <a:t>Click Save</a:t>
            </a: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an On Submit Process</a:t>
            </a:r>
          </a:p>
        </p:txBody>
      </p:sp>
      <p:pic>
        <p:nvPicPr>
          <p:cNvPr id="5" name="Picture 4">
            <a:extLst>
              <a:ext uri="{FF2B5EF4-FFF2-40B4-BE49-F238E27FC236}">
                <a16:creationId xmlns:a16="http://schemas.microsoft.com/office/drawing/2014/main" id="{6B2565F2-E63D-5E43-920B-46D68A21A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161" y="1627475"/>
            <a:ext cx="3605451" cy="3333341"/>
          </a:xfrm>
          <a:prstGeom prst="rect">
            <a:avLst/>
          </a:prstGeom>
          <a:ln>
            <a:solidFill>
              <a:schemeClr val="tx1"/>
            </a:solidFill>
          </a:ln>
        </p:spPr>
      </p:pic>
      <p:pic>
        <p:nvPicPr>
          <p:cNvPr id="8" name="Picture 7">
            <a:extLst>
              <a:ext uri="{FF2B5EF4-FFF2-40B4-BE49-F238E27FC236}">
                <a16:creationId xmlns:a16="http://schemas.microsoft.com/office/drawing/2014/main" id="{7F6CA5BD-FF16-754B-AFEF-C09AC63A9C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8156" y="1062190"/>
            <a:ext cx="4038600" cy="5255977"/>
          </a:xfrm>
          <a:prstGeom prst="rect">
            <a:avLst/>
          </a:prstGeom>
          <a:ln>
            <a:solidFill>
              <a:schemeClr val="tx1"/>
            </a:solidFill>
          </a:ln>
        </p:spPr>
      </p:pic>
      <p:pic>
        <p:nvPicPr>
          <p:cNvPr id="10" name="Picture 9">
            <a:extLst>
              <a:ext uri="{FF2B5EF4-FFF2-40B4-BE49-F238E27FC236}">
                <a16:creationId xmlns:a16="http://schemas.microsoft.com/office/drawing/2014/main" id="{BF6FC224-6C69-4F49-83E6-E437DB53C9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11869" y="1631207"/>
            <a:ext cx="3797828" cy="4305414"/>
          </a:xfrm>
          <a:prstGeom prst="rect">
            <a:avLst/>
          </a:prstGeom>
          <a:ln>
            <a:solidFill>
              <a:schemeClr val="tx1"/>
            </a:solidFill>
          </a:ln>
        </p:spPr>
      </p:pic>
      <p:sp>
        <p:nvSpPr>
          <p:cNvPr id="15" name="Oval 144">
            <a:extLst>
              <a:ext uri="{FF2B5EF4-FFF2-40B4-BE49-F238E27FC236}">
                <a16:creationId xmlns:a16="http://schemas.microsoft.com/office/drawing/2014/main" id="{816ACD52-8E27-074F-A9EF-1A87BFC793F7}"/>
              </a:ext>
            </a:extLst>
          </p:cNvPr>
          <p:cNvSpPr>
            <a:spLocks noChangeArrowheads="1"/>
          </p:cNvSpPr>
          <p:nvPr/>
        </p:nvSpPr>
        <p:spPr bwMode="blackWhite">
          <a:xfrm>
            <a:off x="2741612" y="303307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DF424841-D0D8-8D47-B70D-15F4C9A8D9B5}"/>
              </a:ext>
            </a:extLst>
          </p:cNvPr>
          <p:cNvSpPr>
            <a:spLocks noChangeArrowheads="1"/>
          </p:cNvSpPr>
          <p:nvPr/>
        </p:nvSpPr>
        <p:spPr bwMode="blackWhite">
          <a:xfrm>
            <a:off x="6856412" y="11264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7" name="Oval 144">
            <a:extLst>
              <a:ext uri="{FF2B5EF4-FFF2-40B4-BE49-F238E27FC236}">
                <a16:creationId xmlns:a16="http://schemas.microsoft.com/office/drawing/2014/main" id="{42E307ED-8594-9D4B-96EE-C1B4FFCB2183}"/>
              </a:ext>
            </a:extLst>
          </p:cNvPr>
          <p:cNvSpPr>
            <a:spLocks noChangeArrowheads="1"/>
          </p:cNvSpPr>
          <p:nvPr/>
        </p:nvSpPr>
        <p:spPr bwMode="blackWhite">
          <a:xfrm>
            <a:off x="11291887" y="16274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an On Load Process</a:t>
            </a:r>
          </a:p>
        </p:txBody>
      </p:sp>
      <p:pic>
        <p:nvPicPr>
          <p:cNvPr id="4" name="Picture 3">
            <a:extLst>
              <a:ext uri="{FF2B5EF4-FFF2-40B4-BE49-F238E27FC236}">
                <a16:creationId xmlns:a16="http://schemas.microsoft.com/office/drawing/2014/main" id="{BA1578E9-64F4-4848-9B74-F0358CAF7AE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0012" y="1526889"/>
            <a:ext cx="3924300" cy="4292600"/>
          </a:xfrm>
          <a:prstGeom prst="rect">
            <a:avLst/>
          </a:prstGeom>
          <a:ln>
            <a:solidFill>
              <a:schemeClr val="tx1"/>
            </a:solidFill>
          </a:ln>
        </p:spPr>
      </p:pic>
      <p:pic>
        <p:nvPicPr>
          <p:cNvPr id="6" name="Picture 5">
            <a:extLst>
              <a:ext uri="{FF2B5EF4-FFF2-40B4-BE49-F238E27FC236}">
                <a16:creationId xmlns:a16="http://schemas.microsoft.com/office/drawing/2014/main" id="{8CFA9FD5-0A20-7C4F-8D53-4CC40D1CB7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12690" y="1053830"/>
            <a:ext cx="3948167" cy="5282629"/>
          </a:xfrm>
          <a:prstGeom prst="rect">
            <a:avLst/>
          </a:prstGeom>
          <a:ln>
            <a:solidFill>
              <a:schemeClr val="tx1"/>
            </a:solidFill>
          </a:ln>
        </p:spPr>
      </p:pic>
      <p:sp>
        <p:nvSpPr>
          <p:cNvPr id="15" name="Oval 144">
            <a:extLst>
              <a:ext uri="{FF2B5EF4-FFF2-40B4-BE49-F238E27FC236}">
                <a16:creationId xmlns:a16="http://schemas.microsoft.com/office/drawing/2014/main" id="{511C34FD-4296-6447-B97C-CF7DF9A51A64}"/>
              </a:ext>
            </a:extLst>
          </p:cNvPr>
          <p:cNvSpPr>
            <a:spLocks noChangeArrowheads="1"/>
          </p:cNvSpPr>
          <p:nvPr/>
        </p:nvSpPr>
        <p:spPr bwMode="blackWhite">
          <a:xfrm>
            <a:off x="4265612" y="134432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7" name="Oval 144">
            <a:extLst>
              <a:ext uri="{FF2B5EF4-FFF2-40B4-BE49-F238E27FC236}">
                <a16:creationId xmlns:a16="http://schemas.microsoft.com/office/drawing/2014/main" id="{01CC20DD-24C7-3945-83D0-03DEEB7B9194}"/>
              </a:ext>
            </a:extLst>
          </p:cNvPr>
          <p:cNvSpPr>
            <a:spLocks noChangeArrowheads="1"/>
          </p:cNvSpPr>
          <p:nvPr/>
        </p:nvSpPr>
        <p:spPr bwMode="blackWhite">
          <a:xfrm>
            <a:off x="10022165" y="89361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Understanding Validations</a:t>
            </a:r>
          </a:p>
        </p:txBody>
      </p:sp>
      <p:pic>
        <p:nvPicPr>
          <p:cNvPr id="8" name="Picture 7">
            <a:extLst>
              <a:ext uri="{FF2B5EF4-FFF2-40B4-BE49-F238E27FC236}">
                <a16:creationId xmlns:a16="http://schemas.microsoft.com/office/drawing/2014/main" id="{1B255B16-C5F3-434D-B5E0-718B0C5E2C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1027580"/>
            <a:ext cx="4643542" cy="3216149"/>
          </a:xfrm>
          <a:prstGeom prst="rect">
            <a:avLst/>
          </a:prstGeom>
          <a:ln>
            <a:solidFill>
              <a:schemeClr val="tx1"/>
            </a:solidFill>
          </a:ln>
        </p:spPr>
      </p:pic>
      <p:pic>
        <p:nvPicPr>
          <p:cNvPr id="15" name="Picture 14">
            <a:extLst>
              <a:ext uri="{FF2B5EF4-FFF2-40B4-BE49-F238E27FC236}">
                <a16:creationId xmlns:a16="http://schemas.microsoft.com/office/drawing/2014/main" id="{FD208287-BFAE-A34B-8FA5-001908A7DC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639" y="2944807"/>
            <a:ext cx="4693485" cy="3216149"/>
          </a:xfrm>
          <a:prstGeom prst="rect">
            <a:avLst/>
          </a:prstGeom>
          <a:ln>
            <a:solidFill>
              <a:schemeClr val="tx1"/>
            </a:solidFill>
          </a:ln>
        </p:spPr>
      </p:pic>
      <p:pic>
        <p:nvPicPr>
          <p:cNvPr id="18" name="Picture 17">
            <a:extLst>
              <a:ext uri="{FF2B5EF4-FFF2-40B4-BE49-F238E27FC236}">
                <a16:creationId xmlns:a16="http://schemas.microsoft.com/office/drawing/2014/main" id="{6D857714-E580-9941-B356-277B0A70EE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65812" y="1016833"/>
            <a:ext cx="4693485" cy="3363795"/>
          </a:xfrm>
          <a:prstGeom prst="rect">
            <a:avLst/>
          </a:prstGeom>
          <a:ln>
            <a:solidFill>
              <a:schemeClr val="tx1"/>
            </a:solidFill>
          </a:ln>
        </p:spPr>
      </p:pic>
      <p:pic>
        <p:nvPicPr>
          <p:cNvPr id="19" name="Picture 18">
            <a:extLst>
              <a:ext uri="{FF2B5EF4-FFF2-40B4-BE49-F238E27FC236}">
                <a16:creationId xmlns:a16="http://schemas.microsoft.com/office/drawing/2014/main" id="{552A03C8-DF58-E54A-B229-26BBB5B37FE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2612" y="2810396"/>
            <a:ext cx="4465478" cy="335056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Validation for a Page Item</a:t>
            </a:r>
          </a:p>
        </p:txBody>
      </p:sp>
      <p:sp>
        <p:nvSpPr>
          <p:cNvPr id="3" name="Content Placeholder 7"/>
          <p:cNvSpPr>
            <a:spLocks noGrp="1"/>
          </p:cNvSpPr>
          <p:nvPr>
            <p:ph idx="1"/>
          </p:nvPr>
        </p:nvSpPr>
        <p:spPr>
          <a:xfrm>
            <a:off x="531151" y="1447800"/>
            <a:ext cx="11126522" cy="4495800"/>
          </a:xfrm>
        </p:spPr>
        <p:txBody>
          <a:bodyPr/>
          <a:lstStyle/>
          <a:p>
            <a:pPr marL="742950" lvl="1" indent="-514350">
              <a:buClr>
                <a:srgbClr val="FF0000"/>
              </a:buClr>
              <a:buFont typeface="+mj-lt"/>
              <a:buAutoNum type="arabicPeriod"/>
            </a:pPr>
            <a:r>
              <a:rPr lang="en-US" sz="2800" dirty="0">
                <a:solidFill>
                  <a:srgbClr val="000000"/>
                </a:solidFill>
              </a:rPr>
              <a:t>View the page in page designer. Click the </a:t>
            </a:r>
            <a:r>
              <a:rPr lang="en-US" sz="2800" b="1" dirty="0">
                <a:solidFill>
                  <a:srgbClr val="000000"/>
                </a:solidFill>
              </a:rPr>
              <a:t>Processing</a:t>
            </a:r>
            <a:r>
              <a:rPr lang="en-US" sz="2800" dirty="0">
                <a:solidFill>
                  <a:srgbClr val="000000"/>
                </a:solidFill>
              </a:rPr>
              <a:t> tab in the left pane.</a:t>
            </a:r>
          </a:p>
          <a:p>
            <a:pPr marL="742950" lvl="1" indent="-514350">
              <a:buClr>
                <a:srgbClr val="FF0000"/>
              </a:buClr>
              <a:buFont typeface="+mj-lt"/>
              <a:buAutoNum type="arabicPeriod"/>
            </a:pPr>
            <a:r>
              <a:rPr lang="en-US" sz="2800" dirty="0">
                <a:solidFill>
                  <a:srgbClr val="000000"/>
                </a:solidFill>
              </a:rPr>
              <a:t>Right-click </a:t>
            </a:r>
            <a:r>
              <a:rPr lang="en-US" sz="2800" b="1" dirty="0">
                <a:solidFill>
                  <a:srgbClr val="000000"/>
                </a:solidFill>
              </a:rPr>
              <a:t>Validating</a:t>
            </a:r>
            <a:r>
              <a:rPr lang="en-US" sz="2800" dirty="0">
                <a:solidFill>
                  <a:srgbClr val="000000"/>
                </a:solidFill>
              </a:rPr>
              <a:t> and select </a:t>
            </a:r>
            <a:r>
              <a:rPr lang="en-US" sz="2800" b="1" dirty="0">
                <a:solidFill>
                  <a:srgbClr val="000000"/>
                </a:solidFill>
              </a:rPr>
              <a:t>Create Validation</a:t>
            </a:r>
            <a:r>
              <a:rPr lang="en-US" sz="2800" dirty="0">
                <a:solidFill>
                  <a:srgbClr val="000000"/>
                </a:solidFill>
              </a:rPr>
              <a:t>.</a:t>
            </a:r>
          </a:p>
          <a:p>
            <a:pPr marL="742950" lvl="1" indent="-514350">
              <a:buClr>
                <a:srgbClr val="FF0000"/>
              </a:buClr>
              <a:buFont typeface="+mj-lt"/>
              <a:buAutoNum type="arabicPeriod"/>
            </a:pPr>
            <a:r>
              <a:rPr lang="en-US" sz="2800" dirty="0">
                <a:solidFill>
                  <a:srgbClr val="000000"/>
                </a:solidFill>
              </a:rPr>
              <a:t>Under Validation, for Type, select the type of quality to be tested for this validation. Depending on your selection, one or more additional attributes are required to fully define this validation.</a:t>
            </a:r>
          </a:p>
          <a:p>
            <a:pPr marL="742950" lvl="1" indent="-514350">
              <a:buClr>
                <a:srgbClr val="FF0000"/>
              </a:buClr>
              <a:buFont typeface="+mj-lt"/>
              <a:buAutoNum type="arabicPeriod"/>
            </a:pPr>
            <a:r>
              <a:rPr lang="en-US" sz="2800" dirty="0">
                <a:solidFill>
                  <a:srgbClr val="000000"/>
                </a:solidFill>
              </a:rPr>
              <a:t>Specify the text for error message and select the display location.</a:t>
            </a:r>
          </a:p>
          <a:p>
            <a:pPr marL="742950" lvl="1" indent="-514350">
              <a:buClr>
                <a:srgbClr val="FF0000"/>
              </a:buClr>
              <a:buFont typeface="+mj-lt"/>
              <a:buAutoNum type="arabicPeriod"/>
            </a:pPr>
            <a:r>
              <a:rPr lang="en-US" sz="2800" dirty="0">
                <a:solidFill>
                  <a:srgbClr val="000000"/>
                </a:solidFill>
              </a:rPr>
              <a:t>Click </a:t>
            </a:r>
            <a:r>
              <a:rPr lang="en-US" sz="2800" b="1" dirty="0">
                <a:solidFill>
                  <a:srgbClr val="000000"/>
                </a:solidFill>
              </a:rPr>
              <a:t>Save</a:t>
            </a:r>
            <a:r>
              <a:rPr lang="en-US" sz="2800" dirty="0">
                <a:solidFill>
                  <a:srgbClr val="000000"/>
                </a:solidFill>
              </a:rPr>
              <a:t>.</a:t>
            </a: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5318"/>
            <a:ext cx="11125200" cy="609600"/>
          </a:xfrm>
        </p:spPr>
        <p:txBody>
          <a:bodyPr/>
          <a:lstStyle/>
          <a:p>
            <a:r>
              <a:rPr lang="en-US" b="1" dirty="0"/>
              <a:t>Creating a SQL Validation Type - Example</a:t>
            </a:r>
          </a:p>
        </p:txBody>
      </p:sp>
      <p:sp>
        <p:nvSpPr>
          <p:cNvPr id="22" name="Rectangle 21"/>
          <p:cNvSpPr/>
          <p:nvPr/>
        </p:nvSpPr>
        <p:spPr>
          <a:xfrm>
            <a:off x="9294812" y="3099855"/>
            <a:ext cx="2664106" cy="840230"/>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Create a Validation to ensure Hire Date is less than the current date.</a:t>
            </a:r>
          </a:p>
        </p:txBody>
      </p:sp>
      <p:pic>
        <p:nvPicPr>
          <p:cNvPr id="5" name="Picture 4">
            <a:extLst>
              <a:ext uri="{FF2B5EF4-FFF2-40B4-BE49-F238E27FC236}">
                <a16:creationId xmlns:a16="http://schemas.microsoft.com/office/drawing/2014/main" id="{B49AE4A7-9DC7-AB46-BDCB-3792C36D78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5412" y="989342"/>
            <a:ext cx="6356888" cy="5312413"/>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SQL Validation Type: Steps</a:t>
            </a:r>
          </a:p>
        </p:txBody>
      </p:sp>
      <p:cxnSp>
        <p:nvCxnSpPr>
          <p:cNvPr id="19" name="Straight Arrow Connector 18">
            <a:extLst>
              <a:ext uri="{FF2B5EF4-FFF2-40B4-BE49-F238E27FC236}">
                <a16:creationId xmlns:a16="http://schemas.microsoft.com/office/drawing/2014/main" id="{010FB893-B3EE-DD42-B5B3-D1378A39CC4D}"/>
              </a:ext>
            </a:extLst>
          </p:cNvPr>
          <p:cNvCxnSpPr>
            <a:cxnSpLocks/>
          </p:cNvCxnSpPr>
          <p:nvPr/>
        </p:nvCxnSpPr>
        <p:spPr>
          <a:xfrm>
            <a:off x="2441045" y="6378498"/>
            <a:ext cx="3583013" cy="0"/>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A0A21B4-DA0C-6C4A-9F63-1CC780AB4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990600"/>
            <a:ext cx="3505190" cy="5112184"/>
          </a:xfrm>
          <a:prstGeom prst="rect">
            <a:avLst/>
          </a:prstGeom>
          <a:ln>
            <a:solidFill>
              <a:srgbClr val="FF0000"/>
            </a:solidFill>
          </a:ln>
        </p:spPr>
      </p:pic>
      <p:pic>
        <p:nvPicPr>
          <p:cNvPr id="7" name="Picture 6">
            <a:extLst>
              <a:ext uri="{FF2B5EF4-FFF2-40B4-BE49-F238E27FC236}">
                <a16:creationId xmlns:a16="http://schemas.microsoft.com/office/drawing/2014/main" id="{E3C24BA2-ADC5-A34A-876A-C1A83F6443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6149" y="960379"/>
            <a:ext cx="4557648" cy="5120587"/>
          </a:xfrm>
          <a:prstGeom prst="rect">
            <a:avLst/>
          </a:prstGeom>
          <a:ln>
            <a:solidFill>
              <a:srgbClr val="FF0000"/>
            </a:solidFill>
          </a:ln>
        </p:spPr>
      </p:pic>
      <p:pic>
        <p:nvPicPr>
          <p:cNvPr id="9" name="Picture 8">
            <a:extLst>
              <a:ext uri="{FF2B5EF4-FFF2-40B4-BE49-F238E27FC236}">
                <a16:creationId xmlns:a16="http://schemas.microsoft.com/office/drawing/2014/main" id="{1CD0BEAA-BFFE-8649-B5EC-38C30313F0A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89812" y="3124200"/>
            <a:ext cx="4557648" cy="3068075"/>
          </a:xfrm>
          <a:prstGeom prst="rect">
            <a:avLst/>
          </a:prstGeom>
          <a:ln>
            <a:solidFill>
              <a:srgbClr val="FF0000"/>
            </a:solidFill>
          </a:ln>
        </p:spPr>
      </p:pic>
      <p:cxnSp>
        <p:nvCxnSpPr>
          <p:cNvPr id="16" name="Straight Arrow Connector 15">
            <a:extLst>
              <a:ext uri="{FF2B5EF4-FFF2-40B4-BE49-F238E27FC236}">
                <a16:creationId xmlns:a16="http://schemas.microsoft.com/office/drawing/2014/main" id="{CF2BFC25-5C9E-FB49-B299-483B9502068A}"/>
              </a:ext>
            </a:extLst>
          </p:cNvPr>
          <p:cNvCxnSpPr>
            <a:cxnSpLocks/>
          </p:cNvCxnSpPr>
          <p:nvPr/>
        </p:nvCxnSpPr>
        <p:spPr>
          <a:xfrm flipV="1">
            <a:off x="6024058" y="6061292"/>
            <a:ext cx="0" cy="339508"/>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117779-5886-E64F-B4C8-5B23BE59CC12}"/>
              </a:ext>
            </a:extLst>
          </p:cNvPr>
          <p:cNvCxnSpPr>
            <a:cxnSpLocks/>
          </p:cNvCxnSpPr>
          <p:nvPr/>
        </p:nvCxnSpPr>
        <p:spPr>
          <a:xfrm flipV="1">
            <a:off x="2441045" y="6102784"/>
            <a:ext cx="0" cy="298016"/>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29243"/>
            <a:ext cx="11125200" cy="661349"/>
          </a:xfrm>
        </p:spPr>
        <p:txBody>
          <a:bodyPr/>
          <a:lstStyle/>
          <a:p>
            <a:r>
              <a:rPr lang="en-US" b="1" dirty="0"/>
              <a:t>Creating a PL/SQL Validation Type - Example</a:t>
            </a:r>
          </a:p>
        </p:txBody>
      </p:sp>
      <p:sp>
        <p:nvSpPr>
          <p:cNvPr id="12" name="Rectangle 11"/>
          <p:cNvSpPr/>
          <p:nvPr/>
        </p:nvSpPr>
        <p:spPr>
          <a:xfrm>
            <a:off x="8490607" y="2884235"/>
            <a:ext cx="3503613" cy="1089529"/>
          </a:xfrm>
          <a:prstGeom prst="rect">
            <a:avLst/>
          </a:prstGeom>
          <a:ln>
            <a:noFill/>
          </a:ln>
        </p:spPr>
        <p:txBody>
          <a:bodyPr wrap="square">
            <a:spAutoFit/>
          </a:bodyPr>
          <a:lstStyle/>
          <a:p>
            <a:pPr>
              <a:lnSpc>
                <a:spcPct val="90000"/>
              </a:lnSpc>
            </a:pPr>
            <a:r>
              <a:rPr lang="en-US" b="1" dirty="0">
                <a:solidFill>
                  <a:schemeClr val="accent3"/>
                </a:solidFill>
              </a:rPr>
              <a:t>Create a validation to ensure at least one product must </a:t>
            </a:r>
            <a:r>
              <a:rPr lang="en-US" b="1" dirty="0">
                <a:solidFill>
                  <a:schemeClr val="accent3"/>
                </a:solidFill>
                <a:cs typeface="Arial" panose="020B0604020202020204" pitchFamily="34" charset="0"/>
              </a:rPr>
              <a:t>be</a:t>
            </a:r>
            <a:r>
              <a:rPr lang="en-US" b="1" dirty="0">
                <a:solidFill>
                  <a:schemeClr val="accent3"/>
                </a:solidFill>
              </a:rPr>
              <a:t> added to the cart  to complete the order in the Place Order wizard.</a:t>
            </a:r>
          </a:p>
        </p:txBody>
      </p:sp>
      <p:pic>
        <p:nvPicPr>
          <p:cNvPr id="7" name="Picture 6">
            <a:extLst>
              <a:ext uri="{FF2B5EF4-FFF2-40B4-BE49-F238E27FC236}">
                <a16:creationId xmlns:a16="http://schemas.microsoft.com/office/drawing/2014/main" id="{0D93F7E7-D95B-3347-875E-F4A33BD466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375" y="990592"/>
            <a:ext cx="7924800" cy="517538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10: Adding Computations, Processes, and Validations</a:t>
            </a:r>
          </a:p>
        </p:txBody>
      </p:sp>
    </p:spTree>
    <p:extLst>
      <p:ext uri="{BB962C8B-B14F-4D97-AF65-F5344CB8AC3E}">
        <p14:creationId xmlns:p14="http://schemas.microsoft.com/office/powerpoint/2010/main" val="373433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PL/SQL Validation Type: Steps</a:t>
            </a:r>
          </a:p>
        </p:txBody>
      </p:sp>
      <p:pic>
        <p:nvPicPr>
          <p:cNvPr id="5" name="Picture 4">
            <a:extLst>
              <a:ext uri="{FF2B5EF4-FFF2-40B4-BE49-F238E27FC236}">
                <a16:creationId xmlns:a16="http://schemas.microsoft.com/office/drawing/2014/main" id="{2A7A2069-F20C-F94F-A03F-E63F942D38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412" y="1908712"/>
            <a:ext cx="3699013" cy="3396366"/>
          </a:xfrm>
          <a:prstGeom prst="rect">
            <a:avLst/>
          </a:prstGeom>
          <a:ln>
            <a:solidFill>
              <a:srgbClr val="FF0000"/>
            </a:solidFill>
          </a:ln>
        </p:spPr>
      </p:pic>
      <p:pic>
        <p:nvPicPr>
          <p:cNvPr id="8" name="Picture 7">
            <a:extLst>
              <a:ext uri="{FF2B5EF4-FFF2-40B4-BE49-F238E27FC236}">
                <a16:creationId xmlns:a16="http://schemas.microsoft.com/office/drawing/2014/main" id="{CE3B781F-C0FF-ED44-8AC0-2FD826BFA6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04967" y="1003610"/>
            <a:ext cx="4305434" cy="5206571"/>
          </a:xfrm>
          <a:prstGeom prst="rect">
            <a:avLst/>
          </a:prstGeom>
          <a:ln>
            <a:solidFill>
              <a:srgbClr val="FF0000"/>
            </a:solidFill>
          </a:ln>
        </p:spPr>
      </p:pic>
      <p:pic>
        <p:nvPicPr>
          <p:cNvPr id="10" name="Picture 9">
            <a:extLst>
              <a:ext uri="{FF2B5EF4-FFF2-40B4-BE49-F238E27FC236}">
                <a16:creationId xmlns:a16="http://schemas.microsoft.com/office/drawing/2014/main" id="{6E13C7D1-D4D3-F44E-AE67-7D9EE3AF73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43151" y="1469570"/>
            <a:ext cx="4666262" cy="3911426"/>
          </a:xfrm>
          <a:prstGeom prst="rect">
            <a:avLst/>
          </a:prstGeom>
          <a:ln>
            <a:solidFill>
              <a:srgbClr val="FF0000"/>
            </a:solidFill>
          </a:ln>
        </p:spPr>
      </p:pic>
      <p:cxnSp>
        <p:nvCxnSpPr>
          <p:cNvPr id="12" name="Straight Arrow Connector 11">
            <a:extLst>
              <a:ext uri="{FF2B5EF4-FFF2-40B4-BE49-F238E27FC236}">
                <a16:creationId xmlns:a16="http://schemas.microsoft.com/office/drawing/2014/main" id="{F583C879-3ACF-664E-9D76-37A32435C2DA}"/>
              </a:ext>
            </a:extLst>
          </p:cNvPr>
          <p:cNvCxnSpPr>
            <a:cxnSpLocks/>
          </p:cNvCxnSpPr>
          <p:nvPr/>
        </p:nvCxnSpPr>
        <p:spPr>
          <a:xfrm>
            <a:off x="2436812" y="5867400"/>
            <a:ext cx="1368155" cy="0"/>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B95BA1-B79B-E743-A951-042B981268D8}"/>
              </a:ext>
            </a:extLst>
          </p:cNvPr>
          <p:cNvCxnSpPr>
            <a:cxnSpLocks/>
          </p:cNvCxnSpPr>
          <p:nvPr/>
        </p:nvCxnSpPr>
        <p:spPr>
          <a:xfrm>
            <a:off x="2436812" y="5305078"/>
            <a:ext cx="0" cy="562322"/>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Regular Expression Validation Type - Example</a:t>
            </a:r>
          </a:p>
        </p:txBody>
      </p:sp>
      <p:sp>
        <p:nvSpPr>
          <p:cNvPr id="12" name="Rectangle 11"/>
          <p:cNvSpPr/>
          <p:nvPr/>
        </p:nvSpPr>
        <p:spPr>
          <a:xfrm>
            <a:off x="9066212" y="3200400"/>
            <a:ext cx="2770808" cy="1089529"/>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Create a validation to ensure that the customer’s phone number entered is in the xxx-xxx-</a:t>
            </a:r>
            <a:r>
              <a:rPr lang="en-US" b="1" dirty="0" err="1">
                <a:solidFill>
                  <a:schemeClr val="accent3"/>
                </a:solidFill>
                <a:cs typeface="Arial" panose="020B0604020202020204" pitchFamily="34" charset="0"/>
              </a:rPr>
              <a:t>xxxx</a:t>
            </a:r>
            <a:r>
              <a:rPr lang="en-US" b="1" dirty="0">
                <a:solidFill>
                  <a:schemeClr val="accent3"/>
                </a:solidFill>
                <a:cs typeface="Arial" panose="020B0604020202020204" pitchFamily="34" charset="0"/>
              </a:rPr>
              <a:t> format.</a:t>
            </a:r>
          </a:p>
        </p:txBody>
      </p:sp>
      <p:pic>
        <p:nvPicPr>
          <p:cNvPr id="4" name="Picture 3">
            <a:extLst>
              <a:ext uri="{FF2B5EF4-FFF2-40B4-BE49-F238E27FC236}">
                <a16:creationId xmlns:a16="http://schemas.microsoft.com/office/drawing/2014/main" id="{DBE50484-78A2-DF43-9F52-37DB0692F2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812" y="1020337"/>
            <a:ext cx="7975600" cy="4916776"/>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Regular Expression Validation Type: Steps</a:t>
            </a:r>
          </a:p>
        </p:txBody>
      </p:sp>
      <p:pic>
        <p:nvPicPr>
          <p:cNvPr id="5" name="Picture 4">
            <a:extLst>
              <a:ext uri="{FF2B5EF4-FFF2-40B4-BE49-F238E27FC236}">
                <a16:creationId xmlns:a16="http://schemas.microsoft.com/office/drawing/2014/main" id="{88306B59-F075-2C49-89C1-FDF71E0AF2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464" y="1651000"/>
            <a:ext cx="3664275" cy="3098800"/>
          </a:xfrm>
          <a:prstGeom prst="rect">
            <a:avLst/>
          </a:prstGeom>
          <a:ln>
            <a:solidFill>
              <a:srgbClr val="FF0000"/>
            </a:solidFill>
          </a:ln>
        </p:spPr>
      </p:pic>
      <p:pic>
        <p:nvPicPr>
          <p:cNvPr id="7" name="Picture 6">
            <a:extLst>
              <a:ext uri="{FF2B5EF4-FFF2-40B4-BE49-F238E27FC236}">
                <a16:creationId xmlns:a16="http://schemas.microsoft.com/office/drawing/2014/main" id="{B04B9E37-1E51-7F4F-B274-7DAB622D75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89412" y="983166"/>
            <a:ext cx="5038241" cy="4434444"/>
          </a:xfrm>
          <a:prstGeom prst="rect">
            <a:avLst/>
          </a:prstGeom>
          <a:ln>
            <a:solidFill>
              <a:srgbClr val="FF0000"/>
            </a:solidFill>
          </a:ln>
        </p:spPr>
      </p:pic>
      <p:pic>
        <p:nvPicPr>
          <p:cNvPr id="9" name="Picture 8">
            <a:extLst>
              <a:ext uri="{FF2B5EF4-FFF2-40B4-BE49-F238E27FC236}">
                <a16:creationId xmlns:a16="http://schemas.microsoft.com/office/drawing/2014/main" id="{51895DA7-956A-CF44-AE43-E69966080E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00957" y="1083129"/>
            <a:ext cx="5038240" cy="2543769"/>
          </a:xfrm>
          <a:prstGeom prst="rect">
            <a:avLst/>
          </a:prstGeom>
          <a:ln>
            <a:solidFill>
              <a:srgbClr val="FF0000"/>
            </a:solidFill>
          </a:ln>
        </p:spPr>
      </p:pic>
      <p:cxnSp>
        <p:nvCxnSpPr>
          <p:cNvPr id="12" name="Straight Arrow Connector 11">
            <a:extLst>
              <a:ext uri="{FF2B5EF4-FFF2-40B4-BE49-F238E27FC236}">
                <a16:creationId xmlns:a16="http://schemas.microsoft.com/office/drawing/2014/main" id="{7CCA8FA7-3120-DA4E-978E-198D4E1F3322}"/>
              </a:ext>
            </a:extLst>
          </p:cNvPr>
          <p:cNvCxnSpPr>
            <a:cxnSpLocks/>
          </p:cNvCxnSpPr>
          <p:nvPr/>
        </p:nvCxnSpPr>
        <p:spPr>
          <a:xfrm flipV="1">
            <a:off x="6323012" y="5417610"/>
            <a:ext cx="0" cy="609600"/>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2DE8325-CD6F-984F-AE3C-AA7F2D337AB3}"/>
              </a:ext>
            </a:extLst>
          </p:cNvPr>
          <p:cNvCxnSpPr>
            <a:cxnSpLocks/>
          </p:cNvCxnSpPr>
          <p:nvPr/>
        </p:nvCxnSpPr>
        <p:spPr>
          <a:xfrm>
            <a:off x="2055812" y="4749800"/>
            <a:ext cx="0" cy="1277410"/>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797184-20A3-6640-9C2C-D5B213F234C7}"/>
              </a:ext>
            </a:extLst>
          </p:cNvPr>
          <p:cNvCxnSpPr>
            <a:cxnSpLocks/>
          </p:cNvCxnSpPr>
          <p:nvPr/>
        </p:nvCxnSpPr>
        <p:spPr>
          <a:xfrm>
            <a:off x="2055812" y="6027210"/>
            <a:ext cx="4267200" cy="0"/>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Row Validation in an Interactive Grid - Example</a:t>
            </a:r>
          </a:p>
        </p:txBody>
      </p:sp>
      <p:sp>
        <p:nvSpPr>
          <p:cNvPr id="7" name="Rectangle 6"/>
          <p:cNvSpPr/>
          <p:nvPr/>
        </p:nvSpPr>
        <p:spPr>
          <a:xfrm>
            <a:off x="9294812" y="3200400"/>
            <a:ext cx="2751372" cy="1338828"/>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Create a row validation in an editable interactive grid region. This validation ensures commission is less than 1.5 times the salary.</a:t>
            </a:r>
          </a:p>
        </p:txBody>
      </p:sp>
      <p:pic>
        <p:nvPicPr>
          <p:cNvPr id="9" name="Picture 8">
            <a:extLst>
              <a:ext uri="{FF2B5EF4-FFF2-40B4-BE49-F238E27FC236}">
                <a16:creationId xmlns:a16="http://schemas.microsoft.com/office/drawing/2014/main" id="{38ED396E-F910-2B41-B2D5-0834ABF4A7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412" y="990600"/>
            <a:ext cx="7932972" cy="511725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Row Validation in an Interactive Grid: Steps</a:t>
            </a:r>
          </a:p>
        </p:txBody>
      </p:sp>
      <p:pic>
        <p:nvPicPr>
          <p:cNvPr id="4" name="Picture 3">
            <a:extLst>
              <a:ext uri="{FF2B5EF4-FFF2-40B4-BE49-F238E27FC236}">
                <a16:creationId xmlns:a16="http://schemas.microsoft.com/office/drawing/2014/main" id="{2B36CF3D-EC9B-3F4F-BA1A-4802595F81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8344" y="1025062"/>
            <a:ext cx="5292880" cy="5149275"/>
          </a:xfrm>
          <a:prstGeom prst="rect">
            <a:avLst/>
          </a:prstGeom>
          <a:ln>
            <a:solidFill>
              <a:srgbClr val="FF0000"/>
            </a:solidFill>
          </a:ln>
        </p:spPr>
      </p:pic>
      <p:pic>
        <p:nvPicPr>
          <p:cNvPr id="6" name="Picture 5">
            <a:extLst>
              <a:ext uri="{FF2B5EF4-FFF2-40B4-BE49-F238E27FC236}">
                <a16:creationId xmlns:a16="http://schemas.microsoft.com/office/drawing/2014/main" id="{15AB7597-A9E0-8348-9821-BFA1384762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4412" y="1277628"/>
            <a:ext cx="5292880" cy="4644142"/>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Understanding Branching</a:t>
            </a:r>
          </a:p>
        </p:txBody>
      </p:sp>
      <p:cxnSp>
        <p:nvCxnSpPr>
          <p:cNvPr id="10" name="Straight Arrow Connector 9"/>
          <p:cNvCxnSpPr>
            <a:cxnSpLocks/>
          </p:cNvCxnSpPr>
          <p:nvPr/>
        </p:nvCxnSpPr>
        <p:spPr>
          <a:xfrm>
            <a:off x="12952412" y="5286833"/>
            <a:ext cx="0" cy="275767"/>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13969" y="5351113"/>
            <a:ext cx="2468980" cy="590931"/>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Page 2 is submitted and branched to Page 1</a:t>
            </a:r>
          </a:p>
        </p:txBody>
      </p:sp>
      <p:cxnSp>
        <p:nvCxnSpPr>
          <p:cNvPr id="15" name="Straight Arrow Connector 14"/>
          <p:cNvCxnSpPr>
            <a:cxnSpLocks/>
          </p:cNvCxnSpPr>
          <p:nvPr/>
        </p:nvCxnSpPr>
        <p:spPr>
          <a:xfrm flipH="1">
            <a:off x="3182950" y="5990387"/>
            <a:ext cx="1226089" cy="0"/>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941EDCF-ADF4-CB4A-A0E0-2969E0E48C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1119163"/>
            <a:ext cx="11125200" cy="4090315"/>
          </a:xfrm>
          <a:prstGeom prst="rect">
            <a:avLst/>
          </a:prstGeom>
          <a:ln>
            <a:solidFill>
              <a:srgbClr val="FF0000"/>
            </a:solidFill>
          </a:ln>
        </p:spPr>
      </p:pic>
      <p:pic>
        <p:nvPicPr>
          <p:cNvPr id="6" name="Picture 5">
            <a:extLst>
              <a:ext uri="{FF2B5EF4-FFF2-40B4-BE49-F238E27FC236}">
                <a16:creationId xmlns:a16="http://schemas.microsoft.com/office/drawing/2014/main" id="{450A5D04-5FB8-B342-B810-02B36BE65A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9038" y="1376033"/>
            <a:ext cx="6028757" cy="4870692"/>
          </a:xfrm>
          <a:prstGeom prst="rect">
            <a:avLst/>
          </a:prstGeom>
          <a:ln>
            <a:solidFill>
              <a:srgbClr val="FF0000"/>
            </a:solidFill>
          </a:ln>
        </p:spPr>
      </p:pic>
      <p:sp>
        <p:nvSpPr>
          <p:cNvPr id="17" name="Rectangle 16">
            <a:extLst>
              <a:ext uri="{FF2B5EF4-FFF2-40B4-BE49-F238E27FC236}">
                <a16:creationId xmlns:a16="http://schemas.microsoft.com/office/drawing/2014/main" id="{D751D083-1728-3745-BD25-31BE50F8A3EC}"/>
              </a:ext>
            </a:extLst>
          </p:cNvPr>
          <p:cNvSpPr/>
          <p:nvPr/>
        </p:nvSpPr>
        <p:spPr>
          <a:xfrm>
            <a:off x="6780212" y="1451744"/>
            <a:ext cx="1371600" cy="348557"/>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Page 2</a:t>
            </a:r>
          </a:p>
        </p:txBody>
      </p:sp>
      <p:sp>
        <p:nvSpPr>
          <p:cNvPr id="18" name="Rectangle 17">
            <a:extLst>
              <a:ext uri="{FF2B5EF4-FFF2-40B4-BE49-F238E27FC236}">
                <a16:creationId xmlns:a16="http://schemas.microsoft.com/office/drawing/2014/main" id="{EF549877-6EA7-B340-A3D2-DEE1EF19E3A9}"/>
              </a:ext>
            </a:extLst>
          </p:cNvPr>
          <p:cNvSpPr/>
          <p:nvPr/>
        </p:nvSpPr>
        <p:spPr>
          <a:xfrm>
            <a:off x="2497150" y="1277466"/>
            <a:ext cx="1371600" cy="348557"/>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Page 1</a:t>
            </a:r>
          </a:p>
        </p:txBody>
      </p:sp>
      <p:cxnSp>
        <p:nvCxnSpPr>
          <p:cNvPr id="21" name="Straight Arrow Connector 20">
            <a:extLst>
              <a:ext uri="{FF2B5EF4-FFF2-40B4-BE49-F238E27FC236}">
                <a16:creationId xmlns:a16="http://schemas.microsoft.com/office/drawing/2014/main" id="{7FA094FC-34E5-5543-A020-13E5CA593E61}"/>
              </a:ext>
            </a:extLst>
          </p:cNvPr>
          <p:cNvCxnSpPr>
            <a:cxnSpLocks/>
          </p:cNvCxnSpPr>
          <p:nvPr/>
        </p:nvCxnSpPr>
        <p:spPr>
          <a:xfrm flipV="1">
            <a:off x="3182949" y="5209478"/>
            <a:ext cx="0" cy="780909"/>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lstStyle/>
          <a:p>
            <a:r>
              <a:rPr lang="en-US" b="1" dirty="0"/>
              <a:t>Creating a Branch</a:t>
            </a:r>
          </a:p>
        </p:txBody>
      </p:sp>
      <p:sp>
        <p:nvSpPr>
          <p:cNvPr id="32" name="Rectangle 31"/>
          <p:cNvSpPr/>
          <p:nvPr/>
        </p:nvSpPr>
        <p:spPr>
          <a:xfrm>
            <a:off x="9558827" y="1686012"/>
            <a:ext cx="2514600" cy="341632"/>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Specify branch point</a:t>
            </a:r>
          </a:p>
        </p:txBody>
      </p:sp>
      <p:sp>
        <p:nvSpPr>
          <p:cNvPr id="35" name="Rectangle 34"/>
          <p:cNvSpPr/>
          <p:nvPr/>
        </p:nvSpPr>
        <p:spPr>
          <a:xfrm>
            <a:off x="9535011" y="4223564"/>
            <a:ext cx="2514600" cy="341632"/>
          </a:xfrm>
          <a:prstGeom prst="rect">
            <a:avLst/>
          </a:prstGeom>
          <a:ln>
            <a:noFill/>
          </a:ln>
        </p:spPr>
        <p:txBody>
          <a:bodyPr wrap="square">
            <a:spAutoFit/>
          </a:bodyPr>
          <a:lstStyle/>
          <a:p>
            <a:pPr>
              <a:lnSpc>
                <a:spcPct val="90000"/>
              </a:lnSpc>
            </a:pPr>
            <a:r>
              <a:rPr lang="en-US" b="1" dirty="0">
                <a:solidFill>
                  <a:schemeClr val="accent3"/>
                </a:solidFill>
                <a:cs typeface="Arial" panose="020B0604020202020204" pitchFamily="34" charset="0"/>
              </a:rPr>
              <a:t>Specify branch type</a:t>
            </a:r>
          </a:p>
        </p:txBody>
      </p:sp>
      <p:pic>
        <p:nvPicPr>
          <p:cNvPr id="4" name="Picture 3">
            <a:extLst>
              <a:ext uri="{FF2B5EF4-FFF2-40B4-BE49-F238E27FC236}">
                <a16:creationId xmlns:a16="http://schemas.microsoft.com/office/drawing/2014/main" id="{AFFD6104-1A1E-6C4B-94A1-D352B3AC3D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6085" y="1562432"/>
            <a:ext cx="3822700" cy="3683000"/>
          </a:xfrm>
          <a:prstGeom prst="rect">
            <a:avLst/>
          </a:prstGeom>
          <a:ln>
            <a:solidFill>
              <a:srgbClr val="FF0000"/>
            </a:solidFill>
          </a:ln>
        </p:spPr>
      </p:pic>
      <p:pic>
        <p:nvPicPr>
          <p:cNvPr id="12" name="Picture 11">
            <a:extLst>
              <a:ext uri="{FF2B5EF4-FFF2-40B4-BE49-F238E27FC236}">
                <a16:creationId xmlns:a16="http://schemas.microsoft.com/office/drawing/2014/main" id="{41D1037A-16BD-ED47-9FD0-6B7021EFE4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1590" y="886657"/>
            <a:ext cx="5112556" cy="5382163"/>
          </a:xfrm>
          <a:prstGeom prst="rect">
            <a:avLst/>
          </a:prstGeom>
          <a:ln>
            <a:solidFill>
              <a:srgbClr val="FF0000"/>
            </a:solidFill>
          </a:ln>
        </p:spPr>
      </p:pic>
      <p:pic>
        <p:nvPicPr>
          <p:cNvPr id="20" name="Picture 19">
            <a:extLst>
              <a:ext uri="{FF2B5EF4-FFF2-40B4-BE49-F238E27FC236}">
                <a16:creationId xmlns:a16="http://schemas.microsoft.com/office/drawing/2014/main" id="{CE3D854C-ACF3-8942-B6A0-27AEF83505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12074" y="2275177"/>
            <a:ext cx="3950225" cy="1022006"/>
          </a:xfrm>
          <a:prstGeom prst="rect">
            <a:avLst/>
          </a:prstGeom>
          <a:ln>
            <a:solidFill>
              <a:schemeClr val="tx1"/>
            </a:solidFill>
          </a:ln>
        </p:spPr>
      </p:pic>
      <p:pic>
        <p:nvPicPr>
          <p:cNvPr id="21" name="Picture 20">
            <a:extLst>
              <a:ext uri="{FF2B5EF4-FFF2-40B4-BE49-F238E27FC236}">
                <a16:creationId xmlns:a16="http://schemas.microsoft.com/office/drawing/2014/main" id="{6F8F9FDE-41DC-CC49-BFA2-BACC3F6882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65611" y="4693329"/>
            <a:ext cx="3950225" cy="1640152"/>
          </a:xfrm>
          <a:prstGeom prst="rect">
            <a:avLst/>
          </a:prstGeom>
          <a:ln>
            <a:solidFill>
              <a:schemeClr val="tx1"/>
            </a:solidFill>
          </a:ln>
        </p:spPr>
      </p:pic>
      <p:cxnSp>
        <p:nvCxnSpPr>
          <p:cNvPr id="22" name="Curved Connector 21">
            <a:extLst>
              <a:ext uri="{FF2B5EF4-FFF2-40B4-BE49-F238E27FC236}">
                <a16:creationId xmlns:a16="http://schemas.microsoft.com/office/drawing/2014/main" id="{69FEDE62-D540-3747-AE1F-87A5A2B8D2B4}"/>
              </a:ext>
            </a:extLst>
          </p:cNvPr>
          <p:cNvCxnSpPr>
            <a:cxnSpLocks/>
          </p:cNvCxnSpPr>
          <p:nvPr/>
        </p:nvCxnSpPr>
        <p:spPr>
          <a:xfrm rot="10800000" flipV="1">
            <a:off x="9021299" y="2749177"/>
            <a:ext cx="797413" cy="633638"/>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AD3C817D-5542-814E-B861-1F3F0BDDF8B4}"/>
              </a:ext>
            </a:extLst>
          </p:cNvPr>
          <p:cNvCxnSpPr>
            <a:cxnSpLocks/>
          </p:cNvCxnSpPr>
          <p:nvPr/>
        </p:nvCxnSpPr>
        <p:spPr>
          <a:xfrm rot="16200000" flipV="1">
            <a:off x="8948468" y="4533679"/>
            <a:ext cx="559447" cy="413784"/>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95B4C2-17E6-B549-A66E-361ECDA7AA7E}"/>
              </a:ext>
            </a:extLst>
          </p:cNvPr>
          <p:cNvCxnSpPr>
            <a:cxnSpLocks/>
          </p:cNvCxnSpPr>
          <p:nvPr/>
        </p:nvCxnSpPr>
        <p:spPr>
          <a:xfrm>
            <a:off x="1827212" y="5943600"/>
            <a:ext cx="2524378" cy="0"/>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6FCCCBC-FA04-FB45-A9C5-E25B780C2ECA}"/>
              </a:ext>
            </a:extLst>
          </p:cNvPr>
          <p:cNvCxnSpPr>
            <a:cxnSpLocks/>
          </p:cNvCxnSpPr>
          <p:nvPr/>
        </p:nvCxnSpPr>
        <p:spPr>
          <a:xfrm>
            <a:off x="1827212" y="5245432"/>
            <a:ext cx="0" cy="698168"/>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151" y="429015"/>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 create :</a:t>
            </a:r>
          </a:p>
          <a:p>
            <a:pPr marL="501650" lvl="1">
              <a:buClr>
                <a:srgbClr val="FF0000"/>
              </a:buClr>
              <a:buFont typeface="Arial" pitchFamily="34" charset="0"/>
              <a:buChar char="•"/>
            </a:pPr>
            <a:r>
              <a:rPr lang="en-US" sz="2800" dirty="0">
                <a:solidFill>
                  <a:srgbClr val="000000"/>
                </a:solidFill>
              </a:rPr>
              <a:t>Computations</a:t>
            </a:r>
          </a:p>
          <a:p>
            <a:pPr marL="501650" lvl="1">
              <a:buClr>
                <a:srgbClr val="FF0000"/>
              </a:buClr>
              <a:buFont typeface="Arial" pitchFamily="34" charset="0"/>
              <a:buChar char="•"/>
            </a:pPr>
            <a:r>
              <a:rPr lang="en-US" sz="2800" dirty="0">
                <a:solidFill>
                  <a:srgbClr val="000000"/>
                </a:solidFill>
              </a:rPr>
              <a:t>Processes</a:t>
            </a:r>
          </a:p>
          <a:p>
            <a:pPr marL="501650" lvl="1">
              <a:buClr>
                <a:srgbClr val="FF0000"/>
              </a:buClr>
              <a:buFont typeface="Arial" pitchFamily="34" charset="0"/>
              <a:buChar char="•"/>
            </a:pPr>
            <a:r>
              <a:rPr lang="en-US" sz="2800" dirty="0">
                <a:solidFill>
                  <a:srgbClr val="000000"/>
                </a:solidFill>
              </a:rPr>
              <a:t>Validations</a:t>
            </a:r>
          </a:p>
          <a:p>
            <a:pPr marL="501650" lvl="1">
              <a:buClr>
                <a:srgbClr val="FF0000"/>
              </a:buClr>
              <a:buFont typeface="Arial" pitchFamily="34" charset="0"/>
              <a:buChar char="•"/>
            </a:pPr>
            <a:r>
              <a:rPr lang="en-US" sz="2800" dirty="0">
                <a:solidFill>
                  <a:srgbClr val="000000"/>
                </a:solidFill>
              </a:rPr>
              <a:t>Branches</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325604814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82866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97933" y="4175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Explain page rendering and page processing</a:t>
            </a:r>
          </a:p>
          <a:p>
            <a:pPr lvl="1">
              <a:buClr>
                <a:schemeClr val="accent1"/>
              </a:buClr>
              <a:buFont typeface="Arial"/>
              <a:buChar char="•"/>
            </a:pPr>
            <a:r>
              <a:rPr lang="en-US" sz="2800" dirty="0">
                <a:solidFill>
                  <a:srgbClr val="000000"/>
                </a:solidFill>
              </a:rPr>
              <a:t>Create computations</a:t>
            </a:r>
          </a:p>
          <a:p>
            <a:pPr lvl="1">
              <a:buClr>
                <a:schemeClr val="accent1"/>
              </a:buClr>
              <a:buFont typeface="Arial"/>
              <a:buChar char="•"/>
            </a:pPr>
            <a:r>
              <a:rPr lang="en-US" sz="2800" dirty="0">
                <a:solidFill>
                  <a:srgbClr val="000000"/>
                </a:solidFill>
              </a:rPr>
              <a:t>Create page processes</a:t>
            </a:r>
          </a:p>
          <a:p>
            <a:pPr lvl="1">
              <a:buClr>
                <a:schemeClr val="accent1"/>
              </a:buClr>
              <a:buFont typeface="Arial"/>
              <a:buChar char="•"/>
            </a:pPr>
            <a:r>
              <a:rPr lang="en-US" sz="2800" dirty="0">
                <a:solidFill>
                  <a:srgbClr val="000000"/>
                </a:solidFill>
              </a:rPr>
              <a:t>Create validations</a:t>
            </a:r>
          </a:p>
          <a:p>
            <a:pPr lvl="1">
              <a:buClr>
                <a:schemeClr val="accent1"/>
              </a:buClr>
              <a:buFont typeface="Arial"/>
              <a:buChar char="•"/>
            </a:pPr>
            <a:r>
              <a:rPr lang="en-US" sz="2800" dirty="0">
                <a:solidFill>
                  <a:srgbClr val="000000"/>
                </a:solidFill>
              </a:rPr>
              <a:t>Create branches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08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2" y="520700"/>
            <a:ext cx="11201400" cy="279400"/>
          </a:xfrm>
        </p:spPr>
        <p:txBody>
          <a:bodyPr/>
          <a:lstStyle/>
          <a:p>
            <a:r>
              <a:rPr lang="en-US" b="1" dirty="0"/>
              <a:t>Understanding Page Rendering and Page Processing</a:t>
            </a:r>
          </a:p>
        </p:txBody>
      </p:sp>
      <p:sp>
        <p:nvSpPr>
          <p:cNvPr id="17" name="Content Placeholder 7"/>
          <p:cNvSpPr txBox="1">
            <a:spLocks/>
          </p:cNvSpPr>
          <p:nvPr/>
        </p:nvSpPr>
        <p:spPr>
          <a:xfrm>
            <a:off x="684212" y="838200"/>
            <a:ext cx="10591800" cy="12954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rgbClr val="000000"/>
              </a:buClr>
              <a:buSzTx/>
              <a:buFont typeface="Arial" panose="020B0604020202020204" pitchFamily="34" charset="0"/>
              <a:buNone/>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When you run an application, Application Express</a:t>
            </a:r>
            <a:r>
              <a:rPr kumimoji="0" lang="en-US" sz="2800" b="0" i="0" u="none" strike="noStrike" kern="1200" cap="none" spc="0" normalizeH="0" noProof="0" dirty="0">
                <a:ln>
                  <a:noFill/>
                </a:ln>
                <a:solidFill>
                  <a:srgbClr val="000000"/>
                </a:solidFill>
                <a:effectLst/>
                <a:uLnTx/>
                <a:uFillTx/>
                <a:latin typeface="+mn-lt"/>
                <a:ea typeface="+mn-ea"/>
                <a:cs typeface="+mn-cs"/>
              </a:rPr>
              <a:t> engine relies on two processes</a:t>
            </a:r>
            <a:r>
              <a:rPr kumimoji="0" lang="en-US" sz="2800" b="0" i="0" u="none" strike="noStrike" kern="1200" cap="none" spc="0" normalizeH="0" baseline="0" noProof="0" dirty="0">
                <a:ln>
                  <a:noFill/>
                </a:ln>
                <a:solidFill>
                  <a:srgbClr val="000000"/>
                </a:solidFill>
                <a:effectLst/>
                <a:uLnTx/>
                <a:uFillTx/>
                <a:latin typeface="+mn-lt"/>
                <a:ea typeface="+mn-ea"/>
                <a:cs typeface="+mn-cs"/>
              </a:rPr>
              <a:t>:</a:t>
            </a:r>
          </a:p>
          <a:p>
            <a:pPr marL="502920" lvl="1" indent="-228600">
              <a:lnSpc>
                <a:spcPct val="90000"/>
              </a:lnSpc>
              <a:spcBef>
                <a:spcPts val="800"/>
              </a:spcBef>
              <a:buClr>
                <a:schemeClr val="accent1"/>
              </a:buClr>
              <a:buFont typeface="Arial"/>
              <a:buChar char="•"/>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Show Page (Page Rendering)</a:t>
            </a:r>
          </a:p>
          <a:p>
            <a:pPr marL="502920" marR="0" lvl="1" indent="-228600" algn="l" defTabSz="914400" rtl="0" eaLnBrk="1" fontAlgn="auto" latinLnBrk="0" hangingPunct="1">
              <a:lnSpc>
                <a:spcPct val="90000"/>
              </a:lnSpc>
              <a:spcBef>
                <a:spcPts val="800"/>
              </a:spcBef>
              <a:spcAft>
                <a:spcPts val="0"/>
              </a:spcAft>
              <a:buClr>
                <a:schemeClr val="accent1"/>
              </a:buClr>
              <a:buSzTx/>
              <a:buFont typeface="Arial"/>
              <a:buChar char="•"/>
              <a:tabLst/>
              <a:defRPr/>
            </a:pPr>
            <a:r>
              <a:rPr lang="en-US" sz="2800" dirty="0">
                <a:solidFill>
                  <a:srgbClr val="000000"/>
                </a:solidFill>
              </a:rPr>
              <a:t>Accept Page (Page Processing)</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p>
            <a:pPr marL="502920" marR="0" lvl="1" indent="-228600" algn="l" defTabSz="914400" rtl="0" eaLnBrk="1" fontAlgn="auto" latinLnBrk="0" hangingPunct="1">
              <a:lnSpc>
                <a:spcPct val="90000"/>
              </a:lnSpc>
              <a:spcBef>
                <a:spcPts val="800"/>
              </a:spcBef>
              <a:spcAft>
                <a:spcPts val="0"/>
              </a:spcAft>
              <a:buClr>
                <a:schemeClr val="accent1"/>
              </a:buClr>
              <a:buSzTx/>
              <a:buFont typeface="Arial"/>
              <a:buChar char="•"/>
              <a:tabLst/>
              <a:defRPr/>
            </a:pPr>
            <a:endParaRPr kumimoji="0" lang="en-US" sz="2400" b="0" i="0" u="none" strike="noStrike" kern="1200" cap="none" spc="0" normalizeH="0" baseline="0" noProof="0" dirty="0">
              <a:ln>
                <a:noFill/>
              </a:ln>
              <a:solidFill>
                <a:schemeClr val="bg1">
                  <a:lumMod val="50000"/>
                </a:schemeClr>
              </a:solidFill>
              <a:effectLst/>
              <a:uLnTx/>
              <a:uFillTx/>
              <a:latin typeface="+mn-lt"/>
              <a:ea typeface="+mn-ea"/>
              <a:cs typeface="+mn-cs"/>
            </a:endParaRPr>
          </a:p>
          <a:p>
            <a:pPr marL="502920" marR="0" lvl="1" indent="-228600" algn="l" defTabSz="914400" rtl="0" eaLnBrk="1" fontAlgn="auto" latinLnBrk="0" hangingPunct="1">
              <a:lnSpc>
                <a:spcPct val="90000"/>
              </a:lnSpc>
              <a:spcBef>
                <a:spcPts val="800"/>
              </a:spcBef>
              <a:spcAft>
                <a:spcPts val="0"/>
              </a:spcAft>
              <a:buClr>
                <a:srgbClr val="FF0000"/>
              </a:buClr>
              <a:buSzTx/>
              <a:buFont typeface="Arial"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p>
            <a:pPr marL="502920" marR="0" lvl="1" indent="-228600" algn="l" defTabSz="914400" rtl="0" eaLnBrk="1" fontAlgn="auto" latinLnBrk="0" hangingPunct="1">
              <a:lnSpc>
                <a:spcPct val="90000"/>
              </a:lnSpc>
              <a:spcBef>
                <a:spcPts val="800"/>
              </a:spcBef>
              <a:spcAft>
                <a:spcPts val="0"/>
              </a:spcAft>
              <a:buClr>
                <a:srgbClr val="FF0000"/>
              </a:buClr>
              <a:buSzTx/>
              <a:buFont typeface="Arial"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pic>
        <p:nvPicPr>
          <p:cNvPr id="5" name="Picture 4">
            <a:extLst>
              <a:ext uri="{FF2B5EF4-FFF2-40B4-BE49-F238E27FC236}">
                <a16:creationId xmlns:a16="http://schemas.microsoft.com/office/drawing/2014/main" id="{D6366BCE-89E5-3E4C-9A25-C03BE4AD54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03412" y="2535422"/>
            <a:ext cx="5181599" cy="3702917"/>
          </a:xfrm>
          <a:prstGeom prst="rect">
            <a:avLst/>
          </a:prstGeom>
          <a:ln>
            <a:solidFill>
              <a:schemeClr val="tx1"/>
            </a:solidFill>
          </a:ln>
        </p:spPr>
      </p:pic>
      <p:pic>
        <p:nvPicPr>
          <p:cNvPr id="8" name="Picture 7">
            <a:extLst>
              <a:ext uri="{FF2B5EF4-FFF2-40B4-BE49-F238E27FC236}">
                <a16:creationId xmlns:a16="http://schemas.microsoft.com/office/drawing/2014/main" id="{C17986B2-1E62-4C43-B4E6-B93C9F4B6E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7723" y="2535422"/>
            <a:ext cx="4596478" cy="3702917"/>
          </a:xfrm>
          <a:prstGeom prst="rect">
            <a:avLst/>
          </a:prstGeom>
          <a:ln>
            <a:solidFill>
              <a:schemeClr val="tx1"/>
            </a:solidFill>
          </a:ln>
        </p:spPr>
      </p:pic>
      <p:sp>
        <p:nvSpPr>
          <p:cNvPr id="14" name="Rectangle 13">
            <a:extLst>
              <a:ext uri="{FF2B5EF4-FFF2-40B4-BE49-F238E27FC236}">
                <a16:creationId xmlns:a16="http://schemas.microsoft.com/office/drawing/2014/main" id="{E05602CE-E16D-874E-8434-D478C9600FD1}"/>
              </a:ext>
            </a:extLst>
          </p:cNvPr>
          <p:cNvSpPr/>
          <p:nvPr/>
        </p:nvSpPr>
        <p:spPr>
          <a:xfrm>
            <a:off x="3656012" y="2704658"/>
            <a:ext cx="1219180" cy="341632"/>
          </a:xfrm>
          <a:prstGeom prst="rect">
            <a:avLst/>
          </a:prstGeom>
          <a:ln>
            <a:noFill/>
          </a:ln>
        </p:spPr>
        <p:txBody>
          <a:bodyPr wrap="none">
            <a:spAutoFit/>
          </a:bodyPr>
          <a:lstStyle/>
          <a:p>
            <a:pPr>
              <a:lnSpc>
                <a:spcPct val="90000"/>
              </a:lnSpc>
            </a:pPr>
            <a:r>
              <a:rPr lang="en-US" b="1" dirty="0">
                <a:solidFill>
                  <a:schemeClr val="accent3"/>
                </a:solidFill>
              </a:rPr>
              <a:t>Show Page</a:t>
            </a:r>
          </a:p>
        </p:txBody>
      </p:sp>
      <p:sp>
        <p:nvSpPr>
          <p:cNvPr id="15" name="Rectangle 14">
            <a:extLst>
              <a:ext uri="{FF2B5EF4-FFF2-40B4-BE49-F238E27FC236}">
                <a16:creationId xmlns:a16="http://schemas.microsoft.com/office/drawing/2014/main" id="{5A75AA09-88F6-F248-A663-8130961A7BF8}"/>
              </a:ext>
            </a:extLst>
          </p:cNvPr>
          <p:cNvSpPr/>
          <p:nvPr/>
        </p:nvSpPr>
        <p:spPr>
          <a:xfrm>
            <a:off x="8786473" y="2749150"/>
            <a:ext cx="1418978" cy="341632"/>
          </a:xfrm>
          <a:prstGeom prst="rect">
            <a:avLst/>
          </a:prstGeom>
          <a:ln>
            <a:noFill/>
          </a:ln>
        </p:spPr>
        <p:txBody>
          <a:bodyPr wrap="square">
            <a:spAutoFit/>
          </a:bodyPr>
          <a:lstStyle/>
          <a:p>
            <a:pPr>
              <a:lnSpc>
                <a:spcPct val="90000"/>
              </a:lnSpc>
            </a:pPr>
            <a:r>
              <a:rPr lang="en-US" b="1" dirty="0">
                <a:solidFill>
                  <a:schemeClr val="accent3"/>
                </a:solidFill>
              </a:rPr>
              <a:t>Accept Page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2" y="583721"/>
            <a:ext cx="11201400" cy="279400"/>
          </a:xfrm>
        </p:spPr>
        <p:txBody>
          <a:bodyPr/>
          <a:lstStyle/>
          <a:p>
            <a:r>
              <a:rPr lang="en-US" b="1" dirty="0"/>
              <a:t>Page Rendering: Example</a:t>
            </a:r>
          </a:p>
        </p:txBody>
      </p:sp>
      <p:pic>
        <p:nvPicPr>
          <p:cNvPr id="5" name="Picture 4">
            <a:extLst>
              <a:ext uri="{FF2B5EF4-FFF2-40B4-BE49-F238E27FC236}">
                <a16:creationId xmlns:a16="http://schemas.microsoft.com/office/drawing/2014/main" id="{1CAE1225-4D36-B747-A6B5-D161F0380A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712" y="879450"/>
            <a:ext cx="10185400" cy="3708400"/>
          </a:xfrm>
          <a:prstGeom prst="rect">
            <a:avLst/>
          </a:prstGeom>
          <a:ln>
            <a:solidFill>
              <a:srgbClr val="FF0000"/>
            </a:solidFill>
          </a:ln>
        </p:spPr>
      </p:pic>
      <p:pic>
        <p:nvPicPr>
          <p:cNvPr id="8" name="Picture 7">
            <a:extLst>
              <a:ext uri="{FF2B5EF4-FFF2-40B4-BE49-F238E27FC236}">
                <a16:creationId xmlns:a16="http://schemas.microsoft.com/office/drawing/2014/main" id="{4F8978F4-4801-CB4A-871F-149361ED3C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6960" y="933432"/>
            <a:ext cx="7528152" cy="5340847"/>
          </a:xfrm>
          <a:prstGeom prst="rect">
            <a:avLst/>
          </a:prstGeom>
          <a:ln>
            <a:solidFill>
              <a:srgbClr val="FF0000"/>
            </a:solidFill>
          </a:ln>
        </p:spPr>
      </p:pic>
      <p:cxnSp>
        <p:nvCxnSpPr>
          <p:cNvPr id="11" name="Shape 15">
            <a:extLst>
              <a:ext uri="{FF2B5EF4-FFF2-40B4-BE49-F238E27FC236}">
                <a16:creationId xmlns:a16="http://schemas.microsoft.com/office/drawing/2014/main" id="{DE8785C6-99A2-2443-B915-0424A4AA5F56}"/>
              </a:ext>
            </a:extLst>
          </p:cNvPr>
          <p:cNvCxnSpPr>
            <a:cxnSpLocks noChangeShapeType="1"/>
          </p:cNvCxnSpPr>
          <p:nvPr/>
        </p:nvCxnSpPr>
        <p:spPr bwMode="auto">
          <a:xfrm>
            <a:off x="836612" y="2286000"/>
            <a:ext cx="3330348" cy="3023047"/>
          </a:xfrm>
          <a:prstGeom prst="bentConnector3">
            <a:avLst>
              <a:gd name="adj1" fmla="val 50000"/>
            </a:avLst>
          </a:prstGeom>
          <a:noFill/>
          <a:ln w="28575" algn="ctr">
            <a:solidFill>
              <a:srgbClr val="FF0000"/>
            </a:solidFill>
            <a:round/>
            <a:headEnd/>
            <a:tailEnd type="triangle" w="lg" len="lg"/>
          </a:ln>
        </p:spPr>
      </p:cxnSp>
      <p:sp>
        <p:nvSpPr>
          <p:cNvPr id="16" name="Rectangle 15">
            <a:extLst>
              <a:ext uri="{FF2B5EF4-FFF2-40B4-BE49-F238E27FC236}">
                <a16:creationId xmlns:a16="http://schemas.microsoft.com/office/drawing/2014/main" id="{317A9271-DE62-4B4C-B57F-5E32CFC67676}"/>
              </a:ext>
            </a:extLst>
          </p:cNvPr>
          <p:cNvSpPr/>
          <p:nvPr/>
        </p:nvSpPr>
        <p:spPr>
          <a:xfrm>
            <a:off x="531812" y="2124050"/>
            <a:ext cx="609600" cy="314350"/>
          </a:xfrm>
          <a:prstGeom prst="rect">
            <a:avLst/>
          </a:prstGeom>
          <a:noFill/>
          <a:ln w="28575">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2" y="550604"/>
            <a:ext cx="11201400" cy="329505"/>
          </a:xfrm>
        </p:spPr>
        <p:txBody>
          <a:bodyPr/>
          <a:lstStyle/>
          <a:p>
            <a:r>
              <a:rPr lang="en-US" b="1" dirty="0"/>
              <a:t>Page Processing: Example</a:t>
            </a:r>
          </a:p>
        </p:txBody>
      </p:sp>
      <p:pic>
        <p:nvPicPr>
          <p:cNvPr id="4" name="Picture 3">
            <a:extLst>
              <a:ext uri="{FF2B5EF4-FFF2-40B4-BE49-F238E27FC236}">
                <a16:creationId xmlns:a16="http://schemas.microsoft.com/office/drawing/2014/main" id="{07D16D8C-EB00-0D4E-8E6D-7F46FAAF74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3712" y="880109"/>
            <a:ext cx="10185400" cy="3708400"/>
          </a:xfrm>
          <a:prstGeom prst="rect">
            <a:avLst/>
          </a:prstGeom>
          <a:ln>
            <a:solidFill>
              <a:srgbClr val="FF0000"/>
            </a:solidFill>
          </a:ln>
        </p:spPr>
      </p:pic>
      <p:pic>
        <p:nvPicPr>
          <p:cNvPr id="6" name="Picture 5">
            <a:extLst>
              <a:ext uri="{FF2B5EF4-FFF2-40B4-BE49-F238E27FC236}">
                <a16:creationId xmlns:a16="http://schemas.microsoft.com/office/drawing/2014/main" id="{942C81A3-AFCD-804B-8AE1-52145F8B10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8286" y="1051516"/>
            <a:ext cx="7299554" cy="5190566"/>
          </a:xfrm>
          <a:prstGeom prst="rect">
            <a:avLst/>
          </a:prstGeom>
          <a:ln>
            <a:solidFill>
              <a:srgbClr val="FF0000"/>
            </a:solidFill>
          </a:ln>
        </p:spPr>
      </p:pic>
      <p:cxnSp>
        <p:nvCxnSpPr>
          <p:cNvPr id="10" name="Shape 15">
            <a:extLst>
              <a:ext uri="{FF2B5EF4-FFF2-40B4-BE49-F238E27FC236}">
                <a16:creationId xmlns:a16="http://schemas.microsoft.com/office/drawing/2014/main" id="{CE93B2B4-6F18-A643-9E6C-9CB276D75699}"/>
              </a:ext>
            </a:extLst>
          </p:cNvPr>
          <p:cNvCxnSpPr>
            <a:cxnSpLocks noChangeShapeType="1"/>
          </p:cNvCxnSpPr>
          <p:nvPr/>
        </p:nvCxnSpPr>
        <p:spPr bwMode="auto">
          <a:xfrm rot="10800000">
            <a:off x="810986" y="2286000"/>
            <a:ext cx="3241675" cy="2971800"/>
          </a:xfrm>
          <a:prstGeom prst="bentConnector3">
            <a:avLst>
              <a:gd name="adj1" fmla="val 50000"/>
            </a:avLst>
          </a:prstGeom>
          <a:noFill/>
          <a:ln w="28575" algn="ctr">
            <a:solidFill>
              <a:srgbClr val="FF0000"/>
            </a:solidFill>
            <a:round/>
            <a:headEnd type="triangle"/>
            <a:tailEnd type="none" w="lg" len="lg"/>
          </a:ln>
        </p:spPr>
      </p:cxnSp>
      <p:sp>
        <p:nvSpPr>
          <p:cNvPr id="15" name="Rectangle 14">
            <a:extLst>
              <a:ext uri="{FF2B5EF4-FFF2-40B4-BE49-F238E27FC236}">
                <a16:creationId xmlns:a16="http://schemas.microsoft.com/office/drawing/2014/main" id="{8C6D7823-7B0E-564E-AEDD-E7D9185EFB0D}"/>
              </a:ext>
            </a:extLst>
          </p:cNvPr>
          <p:cNvSpPr/>
          <p:nvPr/>
        </p:nvSpPr>
        <p:spPr>
          <a:xfrm>
            <a:off x="531812" y="2124050"/>
            <a:ext cx="609600" cy="314350"/>
          </a:xfrm>
          <a:prstGeom prst="rect">
            <a:avLst/>
          </a:prstGeom>
          <a:noFill/>
          <a:ln w="28575">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200995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2" y="635000"/>
            <a:ext cx="11201400" cy="279400"/>
          </a:xfrm>
        </p:spPr>
        <p:txBody>
          <a:bodyPr/>
          <a:lstStyle/>
          <a:p>
            <a:r>
              <a:rPr lang="en-US" b="1" dirty="0"/>
              <a:t>What is a Computation?</a:t>
            </a:r>
          </a:p>
        </p:txBody>
      </p:sp>
      <p:sp>
        <p:nvSpPr>
          <p:cNvPr id="14" name="Content Placeholder 7"/>
          <p:cNvSpPr>
            <a:spLocks noGrp="1"/>
          </p:cNvSpPr>
          <p:nvPr>
            <p:ph idx="1"/>
          </p:nvPr>
        </p:nvSpPr>
        <p:spPr>
          <a:xfrm>
            <a:off x="531151" y="1447800"/>
            <a:ext cx="11126522" cy="4495800"/>
          </a:xfrm>
        </p:spPr>
        <p:txBody>
          <a:bodyPr/>
          <a:lstStyle/>
          <a:p>
            <a:pPr lvl="1">
              <a:buClr>
                <a:schemeClr val="accent1"/>
              </a:buClr>
              <a:buFont typeface="Arial"/>
              <a:buChar char="•"/>
            </a:pPr>
            <a:r>
              <a:rPr lang="en-US" sz="2800" dirty="0">
                <a:solidFill>
                  <a:srgbClr val="000000"/>
                </a:solidFill>
              </a:rPr>
              <a:t>A computation is a logic that assigns values to a single item</a:t>
            </a:r>
          </a:p>
          <a:p>
            <a:pPr lvl="1">
              <a:buClr>
                <a:schemeClr val="accent1"/>
              </a:buClr>
              <a:buFont typeface="Arial"/>
              <a:buChar char="•"/>
            </a:pPr>
            <a:r>
              <a:rPr lang="en-US" sz="2800" dirty="0">
                <a:solidFill>
                  <a:srgbClr val="000000"/>
                </a:solidFill>
              </a:rPr>
              <a:t>Two types of computations:</a:t>
            </a:r>
          </a:p>
          <a:p>
            <a:pPr lvl="2">
              <a:buClr>
                <a:schemeClr val="accent1"/>
              </a:buClr>
              <a:buFont typeface="Wingdings" pitchFamily="2" charset="2"/>
              <a:buChar char="ü"/>
            </a:pPr>
            <a:r>
              <a:rPr lang="en-US" sz="2800" dirty="0">
                <a:solidFill>
                  <a:srgbClr val="000000"/>
                </a:solidFill>
              </a:rPr>
              <a:t>Application Computation</a:t>
            </a:r>
          </a:p>
          <a:p>
            <a:pPr lvl="2">
              <a:buClr>
                <a:schemeClr val="accent1"/>
              </a:buClr>
              <a:buFont typeface="Wingdings" pitchFamily="2" charset="2"/>
              <a:buChar char="ü"/>
            </a:pPr>
            <a:r>
              <a:rPr lang="en-US" sz="2800" dirty="0">
                <a:solidFill>
                  <a:srgbClr val="000000"/>
                </a:solidFill>
              </a:rPr>
              <a:t>Page Computation</a:t>
            </a:r>
          </a:p>
          <a:p>
            <a:pPr lvl="1">
              <a:buClr>
                <a:schemeClr val="accent1"/>
              </a:buClr>
              <a:buFont typeface="Arial" pitchFamily="34" charset="0"/>
              <a:buChar char="•"/>
            </a:pPr>
            <a:r>
              <a:rPr lang="en-US" sz="2800" dirty="0">
                <a:solidFill>
                  <a:srgbClr val="000000"/>
                </a:solidFill>
              </a:rPr>
              <a:t>A page computation assigns a value to an identified item when a page is displayed or submitted (rendered and processed).</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273" y="619185"/>
            <a:ext cx="11201400" cy="279400"/>
          </a:xfrm>
        </p:spPr>
        <p:txBody>
          <a:bodyPr/>
          <a:lstStyle/>
          <a:p>
            <a:r>
              <a:rPr lang="en-US" b="1" dirty="0"/>
              <a:t>Creating a Page Computation: Steps</a:t>
            </a:r>
          </a:p>
        </p:txBody>
      </p:sp>
      <p:sp>
        <p:nvSpPr>
          <p:cNvPr id="14" name="Content Placeholder 7"/>
          <p:cNvSpPr>
            <a:spLocks noGrp="1"/>
          </p:cNvSpPr>
          <p:nvPr>
            <p:ph idx="1"/>
          </p:nvPr>
        </p:nvSpPr>
        <p:spPr>
          <a:xfrm>
            <a:off x="531151" y="1447800"/>
            <a:ext cx="11126522" cy="4495800"/>
          </a:xfrm>
        </p:spPr>
        <p:txBody>
          <a:bodyPr/>
          <a:lstStyle/>
          <a:p>
            <a:pPr marL="742950" lvl="1" indent="-514350">
              <a:buClr>
                <a:srgbClr val="FF0000"/>
              </a:buClr>
              <a:buFont typeface="+mj-lt"/>
              <a:buAutoNum type="arabicPeriod"/>
            </a:pPr>
            <a:r>
              <a:rPr lang="en-US" sz="2800" dirty="0">
                <a:solidFill>
                  <a:srgbClr val="000000"/>
                </a:solidFill>
              </a:rPr>
              <a:t>Navigate to the appropriate page in Page Designer. </a:t>
            </a:r>
          </a:p>
          <a:p>
            <a:pPr marL="742950" lvl="1" indent="-514350">
              <a:buClr>
                <a:srgbClr val="FF0000"/>
              </a:buClr>
              <a:buFont typeface="+mj-lt"/>
              <a:buAutoNum type="arabicPeriod"/>
            </a:pPr>
            <a:r>
              <a:rPr lang="en-US" sz="2800" dirty="0">
                <a:solidFill>
                  <a:srgbClr val="000000"/>
                </a:solidFill>
              </a:rPr>
              <a:t>In the Rendering tab, expand the Pre-Rendering or Post-Rendering node and locate where the computation should be.</a:t>
            </a:r>
          </a:p>
          <a:p>
            <a:pPr marL="742950" lvl="1" indent="-514350">
              <a:buClr>
                <a:srgbClr val="FF0000"/>
              </a:buClr>
              <a:buFont typeface="+mj-lt"/>
              <a:buAutoNum type="arabicPeriod"/>
            </a:pPr>
            <a:r>
              <a:rPr lang="en-US" sz="2800" dirty="0">
                <a:solidFill>
                  <a:srgbClr val="000000"/>
                </a:solidFill>
              </a:rPr>
              <a:t>Right-click the location and select Create Computation..</a:t>
            </a:r>
          </a:p>
          <a:p>
            <a:pPr marL="742950" lvl="1" indent="-514350">
              <a:buClr>
                <a:srgbClr val="FF0000"/>
              </a:buClr>
              <a:buFont typeface="+mj-lt"/>
              <a:buAutoNum type="arabicPeriod"/>
            </a:pPr>
            <a:r>
              <a:rPr lang="en-US" sz="2800" dirty="0">
                <a:solidFill>
                  <a:srgbClr val="000000"/>
                </a:solidFill>
              </a:rPr>
              <a:t>Edit the attributes in the property editor</a:t>
            </a:r>
          </a:p>
          <a:p>
            <a:pPr marL="742950" lvl="1" indent="-514350">
              <a:buClr>
                <a:srgbClr val="FF0000"/>
              </a:buClr>
              <a:buFont typeface="+mj-lt"/>
              <a:buAutoNum type="arabicPeriod"/>
            </a:pPr>
            <a:r>
              <a:rPr lang="en-US" sz="2800" dirty="0">
                <a:solidFill>
                  <a:srgbClr val="000000"/>
                </a:solidFill>
              </a:rPr>
              <a:t>Click Save</a:t>
            </a: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68960"/>
          </a:xfrm>
        </p:spPr>
        <p:txBody>
          <a:bodyPr/>
          <a:lstStyle/>
          <a:p>
            <a:r>
              <a:rPr lang="en-US" b="1" dirty="0"/>
              <a:t>Creating a Page Computation: Example</a:t>
            </a:r>
          </a:p>
        </p:txBody>
      </p:sp>
      <p:pic>
        <p:nvPicPr>
          <p:cNvPr id="5" name="Picture 4">
            <a:extLst>
              <a:ext uri="{FF2B5EF4-FFF2-40B4-BE49-F238E27FC236}">
                <a16:creationId xmlns:a16="http://schemas.microsoft.com/office/drawing/2014/main" id="{A44B4CF3-695F-0843-9485-15000DF117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471" y="993289"/>
            <a:ext cx="6541341" cy="2496143"/>
          </a:xfrm>
          <a:prstGeom prst="rect">
            <a:avLst/>
          </a:prstGeom>
          <a:ln>
            <a:solidFill>
              <a:srgbClr val="FF0000"/>
            </a:solidFill>
          </a:ln>
        </p:spPr>
      </p:pic>
      <p:pic>
        <p:nvPicPr>
          <p:cNvPr id="8" name="Picture 7">
            <a:extLst>
              <a:ext uri="{FF2B5EF4-FFF2-40B4-BE49-F238E27FC236}">
                <a16:creationId xmlns:a16="http://schemas.microsoft.com/office/drawing/2014/main" id="{1DF6DFC3-BB4E-3A4D-BF7C-555FFF1181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612" y="3599369"/>
            <a:ext cx="4724395" cy="2631394"/>
          </a:xfrm>
          <a:prstGeom prst="rect">
            <a:avLst/>
          </a:prstGeom>
          <a:ln>
            <a:solidFill>
              <a:srgbClr val="FF0000"/>
            </a:solidFill>
          </a:ln>
        </p:spPr>
      </p:pic>
      <p:pic>
        <p:nvPicPr>
          <p:cNvPr id="11" name="Picture 10">
            <a:extLst>
              <a:ext uri="{FF2B5EF4-FFF2-40B4-BE49-F238E27FC236}">
                <a16:creationId xmlns:a16="http://schemas.microsoft.com/office/drawing/2014/main" id="{FE44F8B4-A2D3-C043-B1BE-2FF8ED2811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0336" y="2448690"/>
            <a:ext cx="6541342" cy="2651678"/>
          </a:xfrm>
          <a:prstGeom prst="rect">
            <a:avLst/>
          </a:prstGeom>
          <a:ln>
            <a:solidFill>
              <a:srgbClr val="FF0000"/>
            </a:solidFill>
          </a:ln>
        </p:spPr>
      </p:pic>
      <p:cxnSp>
        <p:nvCxnSpPr>
          <p:cNvPr id="16" name="Straight Arrow Connector 15">
            <a:extLst>
              <a:ext uri="{FF2B5EF4-FFF2-40B4-BE49-F238E27FC236}">
                <a16:creationId xmlns:a16="http://schemas.microsoft.com/office/drawing/2014/main" id="{0F281E2F-14E9-F540-B2AE-03FF19BD9340}"/>
              </a:ext>
            </a:extLst>
          </p:cNvPr>
          <p:cNvCxnSpPr>
            <a:cxnSpLocks/>
          </p:cNvCxnSpPr>
          <p:nvPr/>
        </p:nvCxnSpPr>
        <p:spPr>
          <a:xfrm flipH="1">
            <a:off x="5180007" y="5867400"/>
            <a:ext cx="3429005" cy="0"/>
          </a:xfrm>
          <a:prstGeom prst="straightConnector1">
            <a:avLst/>
          </a:prstGeom>
          <a:ln w="3492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C9E458E-5509-B149-9443-D81692DC1431}"/>
              </a:ext>
            </a:extLst>
          </p:cNvPr>
          <p:cNvCxnSpPr>
            <a:cxnSpLocks/>
          </p:cNvCxnSpPr>
          <p:nvPr/>
        </p:nvCxnSpPr>
        <p:spPr>
          <a:xfrm>
            <a:off x="912812" y="1981200"/>
            <a:ext cx="0" cy="1742200"/>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C9C1F-BF8D-7A48-A2FD-37D45D6C2A4B}"/>
              </a:ext>
            </a:extLst>
          </p:cNvPr>
          <p:cNvCxnSpPr>
            <a:cxnSpLocks/>
          </p:cNvCxnSpPr>
          <p:nvPr/>
        </p:nvCxnSpPr>
        <p:spPr>
          <a:xfrm flipV="1">
            <a:off x="8611907" y="5105400"/>
            <a:ext cx="0" cy="762000"/>
          </a:xfrm>
          <a:prstGeom prst="straightConnector1">
            <a:avLst/>
          </a:prstGeom>
          <a:ln w="3492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5" name="Oval 144">
            <a:extLst>
              <a:ext uri="{FF2B5EF4-FFF2-40B4-BE49-F238E27FC236}">
                <a16:creationId xmlns:a16="http://schemas.microsoft.com/office/drawing/2014/main" id="{8ABC7353-5E95-BC4A-A2D7-99E606D5BC01}"/>
              </a:ext>
            </a:extLst>
          </p:cNvPr>
          <p:cNvSpPr>
            <a:spLocks noChangeArrowheads="1"/>
          </p:cNvSpPr>
          <p:nvPr/>
        </p:nvSpPr>
        <p:spPr bwMode="blackWhite">
          <a:xfrm>
            <a:off x="4494212" y="549958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6" name="Oval 144">
            <a:extLst>
              <a:ext uri="{FF2B5EF4-FFF2-40B4-BE49-F238E27FC236}">
                <a16:creationId xmlns:a16="http://schemas.microsoft.com/office/drawing/2014/main" id="{82063266-1458-1149-8E8D-A987CAF5C0ED}"/>
              </a:ext>
            </a:extLst>
          </p:cNvPr>
          <p:cNvSpPr>
            <a:spLocks noChangeArrowheads="1"/>
          </p:cNvSpPr>
          <p:nvPr/>
        </p:nvSpPr>
        <p:spPr bwMode="blackWhite">
          <a:xfrm>
            <a:off x="5691187" y="101259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7" name="Oval 144">
            <a:extLst>
              <a:ext uri="{FF2B5EF4-FFF2-40B4-BE49-F238E27FC236}">
                <a16:creationId xmlns:a16="http://schemas.microsoft.com/office/drawing/2014/main" id="{1763ADD9-752B-0542-AF3E-BC398BD28233}"/>
              </a:ext>
            </a:extLst>
          </p:cNvPr>
          <p:cNvSpPr>
            <a:spLocks noChangeArrowheads="1"/>
          </p:cNvSpPr>
          <p:nvPr/>
        </p:nvSpPr>
        <p:spPr bwMode="blackWhite">
          <a:xfrm>
            <a:off x="10666412" y="26697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12137</TotalTime>
  <Words>5140</Words>
  <Application>Microsoft Macintosh PowerPoint</Application>
  <PresentationFormat>Custom</PresentationFormat>
  <Paragraphs>286</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Courier New</vt:lpstr>
      <vt:lpstr>LavosHandy™</vt:lpstr>
      <vt:lpstr>Times New Roman</vt:lpstr>
      <vt:lpstr>Wingdings</vt:lpstr>
      <vt:lpstr>Oracle_16x9_2014_521</vt:lpstr>
      <vt:lpstr>PowerPoint Presentation</vt:lpstr>
      <vt:lpstr>PowerPoint Presentation</vt:lpstr>
      <vt:lpstr>PowerPoint Presentation</vt:lpstr>
      <vt:lpstr>Understanding Page Rendering and Page Processing</vt:lpstr>
      <vt:lpstr>Page Rendering: Example</vt:lpstr>
      <vt:lpstr>Page Processing: Example</vt:lpstr>
      <vt:lpstr>What is a Computation?</vt:lpstr>
      <vt:lpstr>Creating a Page Computation: Steps</vt:lpstr>
      <vt:lpstr>Creating a Page Computation: Example</vt:lpstr>
      <vt:lpstr>Creating a Page Computation: Example</vt:lpstr>
      <vt:lpstr>What is a Page Process?</vt:lpstr>
      <vt:lpstr>Creating a Page Process: Steps</vt:lpstr>
      <vt:lpstr>Creating an On Submit Process</vt:lpstr>
      <vt:lpstr>Creating an On Load Process</vt:lpstr>
      <vt:lpstr>Understanding Validations</vt:lpstr>
      <vt:lpstr>Creating a Validation for a Page Item</vt:lpstr>
      <vt:lpstr>Creating a SQL Validation Type - Example</vt:lpstr>
      <vt:lpstr>Creating a SQL Validation Type: Steps</vt:lpstr>
      <vt:lpstr>Creating a PL/SQL Validation Type - Example</vt:lpstr>
      <vt:lpstr>Creating a PL/SQL Validation Type: Steps</vt:lpstr>
      <vt:lpstr>Creating a Regular Expression Validation Type - Example</vt:lpstr>
      <vt:lpstr>Creating a Regular Expression Validation Type: Steps</vt:lpstr>
      <vt:lpstr>Creating a Row Validation in an Interactive Grid - Example</vt:lpstr>
      <vt:lpstr>Creating a Row Validation in an Interactive Grid: Steps</vt:lpstr>
      <vt:lpstr>Understanding Branching</vt:lpstr>
      <vt:lpstr>Creating a Branch</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745</cp:revision>
  <dcterms:created xsi:type="dcterms:W3CDTF">2014-06-19T18:11:18Z</dcterms:created>
  <dcterms:modified xsi:type="dcterms:W3CDTF">2020-01-14T18:17:52Z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